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4" r:id="rId3"/>
  </p:sldMasterIdLst>
  <p:sldIdLst>
    <p:sldId id="446" r:id="rId4"/>
    <p:sldId id="490" r:id="rId5"/>
    <p:sldId id="488" r:id="rId6"/>
    <p:sldId id="489" r:id="rId7"/>
    <p:sldId id="453" r:id="rId8"/>
    <p:sldId id="492" r:id="rId9"/>
    <p:sldId id="458" r:id="rId10"/>
    <p:sldId id="498" r:id="rId11"/>
    <p:sldId id="491" r:id="rId12"/>
    <p:sldId id="493" r:id="rId13"/>
    <p:sldId id="499" r:id="rId14"/>
    <p:sldId id="500" r:id="rId15"/>
    <p:sldId id="496" r:id="rId16"/>
    <p:sldId id="505" r:id="rId17"/>
    <p:sldId id="506" r:id="rId18"/>
    <p:sldId id="501" r:id="rId19"/>
    <p:sldId id="502" r:id="rId20"/>
    <p:sldId id="504" r:id="rId21"/>
    <p:sldId id="497" r:id="rId22"/>
    <p:sldId id="448" r:id="rId23"/>
    <p:sldId id="450" r:id="rId24"/>
    <p:sldId id="452" r:id="rId25"/>
    <p:sldId id="451" r:id="rId26"/>
    <p:sldId id="379" r:id="rId27"/>
    <p:sldId id="470" r:id="rId28"/>
    <p:sldId id="471" r:id="rId29"/>
    <p:sldId id="380" r:id="rId30"/>
    <p:sldId id="472" r:id="rId31"/>
    <p:sldId id="474" r:id="rId32"/>
    <p:sldId id="381" r:id="rId33"/>
    <p:sldId id="382" r:id="rId34"/>
    <p:sldId id="436" r:id="rId35"/>
    <p:sldId id="476" r:id="rId36"/>
    <p:sldId id="467" r:id="rId37"/>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xmlns=""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150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6AC3B38-C85F-4F58-9293-EE1D126C35AD}"/>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id-ID"/>
          </a:p>
        </p:txBody>
      </p:sp>
      <p:sp>
        <p:nvSpPr>
          <p:cNvPr id="3" name="Subtitle 2">
            <a:extLst>
              <a:ext uri="{FF2B5EF4-FFF2-40B4-BE49-F238E27FC236}">
                <a16:creationId xmlns:a16="http://schemas.microsoft.com/office/drawing/2014/main" xmlns="" id="{2DA60C1B-29B9-49C0-9B08-AC5AF8455D8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a:extLst>
              <a:ext uri="{FF2B5EF4-FFF2-40B4-BE49-F238E27FC236}">
                <a16:creationId xmlns:a16="http://schemas.microsoft.com/office/drawing/2014/main" xmlns="" id="{14C950CB-10C0-43BB-8E98-D49334BE7EFA}"/>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5" name="Footer Placeholder 4">
            <a:extLst>
              <a:ext uri="{FF2B5EF4-FFF2-40B4-BE49-F238E27FC236}">
                <a16:creationId xmlns:a16="http://schemas.microsoft.com/office/drawing/2014/main" xmlns="" id="{617711FA-1855-4D14-9206-31CEBA29F6AE}"/>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xmlns="" id="{8D295647-22AA-4125-ABFC-66A3EB99A932}"/>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3613255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4FB8C8-7C4B-4C8B-BE32-DF5874235CBD}"/>
              </a:ext>
            </a:extLst>
          </p:cNvPr>
          <p:cNvSpPr>
            <a:spLocks noGrp="1"/>
          </p:cNvSpPr>
          <p:nvPr>
            <p:ph type="title"/>
          </p:nvPr>
        </p:nvSpPr>
        <p:spPr/>
        <p:txBody>
          <a:bodyPr/>
          <a:lstStyle/>
          <a:p>
            <a:r>
              <a:rPr lang="en-US"/>
              <a:t>Click to edit Master title style</a:t>
            </a:r>
            <a:endParaRPr lang="id-ID"/>
          </a:p>
        </p:txBody>
      </p:sp>
      <p:sp>
        <p:nvSpPr>
          <p:cNvPr id="3" name="Vertical Text Placeholder 2">
            <a:extLst>
              <a:ext uri="{FF2B5EF4-FFF2-40B4-BE49-F238E27FC236}">
                <a16:creationId xmlns:a16="http://schemas.microsoft.com/office/drawing/2014/main" xmlns="" id="{ED8B0706-2715-46D1-AB63-4CEF939CCD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xmlns="" id="{05884988-E458-40D5-9B1A-9A8C1B2F3493}"/>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5" name="Footer Placeholder 4">
            <a:extLst>
              <a:ext uri="{FF2B5EF4-FFF2-40B4-BE49-F238E27FC236}">
                <a16:creationId xmlns:a16="http://schemas.microsoft.com/office/drawing/2014/main" xmlns="" id="{FAEC1178-FAA8-43AB-A943-8ABB973D4B9C}"/>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xmlns="" id="{06B566F3-BB91-4CAD-B67C-AF3D8C2D01F1}"/>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924359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66F6E0D-80C5-4BE7-913A-D6E117BE8685}"/>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id-ID"/>
          </a:p>
        </p:txBody>
      </p:sp>
      <p:sp>
        <p:nvSpPr>
          <p:cNvPr id="3" name="Vertical Text Placeholder 2">
            <a:extLst>
              <a:ext uri="{FF2B5EF4-FFF2-40B4-BE49-F238E27FC236}">
                <a16:creationId xmlns:a16="http://schemas.microsoft.com/office/drawing/2014/main" xmlns="" id="{B685334A-5432-4E4C-9081-A0BE2E175C25}"/>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xmlns="" id="{0FABF51F-E577-400C-9F92-4B291F6D14E9}"/>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5" name="Footer Placeholder 4">
            <a:extLst>
              <a:ext uri="{FF2B5EF4-FFF2-40B4-BE49-F238E27FC236}">
                <a16:creationId xmlns:a16="http://schemas.microsoft.com/office/drawing/2014/main" xmlns="" id="{0EEDC226-0D01-4AF3-B759-0A4BC1564547}"/>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xmlns="" id="{7DF3B5B4-30FE-4E11-965D-93739CE7EA5B}"/>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2213369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1" y="3602038"/>
            <a:ext cx="6858000" cy="1655762"/>
          </a:xfrm>
        </p:spPr>
        <p:txBody>
          <a:bodyPr/>
          <a:lstStyle>
            <a:lvl1pPr marL="0" indent="0" algn="ctr">
              <a:buNone/>
              <a:defRPr sz="2400"/>
            </a:lvl1pPr>
            <a:lvl2pPr marL="457203"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A1BAA9-C7D5-4700-BEB4-AB63E02AA74F}" type="datetime1">
              <a:rPr lang="id-ID" smtClean="0"/>
              <a:t>07/12/2023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2315408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F14C5E-3384-4346-B38B-421CD998A26D}" type="datetime1">
              <a:rPr lang="id-ID" smtClean="0"/>
              <a:t>07/12/2023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2879068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3" indent="0">
              <a:buNone/>
              <a:defRPr sz="2000">
                <a:solidFill>
                  <a:schemeClr val="tx1">
                    <a:tint val="75000"/>
                  </a:schemeClr>
                </a:solidFill>
              </a:defRPr>
            </a:lvl2pPr>
            <a:lvl3pPr marL="914406" indent="0">
              <a:buNone/>
              <a:defRPr sz="1800">
                <a:solidFill>
                  <a:schemeClr val="tx1">
                    <a:tint val="75000"/>
                  </a:schemeClr>
                </a:solidFill>
              </a:defRPr>
            </a:lvl3pPr>
            <a:lvl4pPr marL="1371608" indent="0">
              <a:buNone/>
              <a:defRPr sz="1600">
                <a:solidFill>
                  <a:schemeClr val="tx1">
                    <a:tint val="75000"/>
                  </a:schemeClr>
                </a:solidFill>
              </a:defRPr>
            </a:lvl4pPr>
            <a:lvl5pPr marL="1828812" indent="0">
              <a:buNone/>
              <a:defRPr sz="1600">
                <a:solidFill>
                  <a:schemeClr val="tx1">
                    <a:tint val="75000"/>
                  </a:schemeClr>
                </a:solidFill>
              </a:defRPr>
            </a:lvl5pPr>
            <a:lvl6pPr marL="2286015" indent="0">
              <a:buNone/>
              <a:defRPr sz="1600">
                <a:solidFill>
                  <a:schemeClr val="tx1">
                    <a:tint val="75000"/>
                  </a:schemeClr>
                </a:solidFill>
              </a:defRPr>
            </a:lvl6pPr>
            <a:lvl7pPr marL="2743218" indent="0">
              <a:buNone/>
              <a:defRPr sz="1600">
                <a:solidFill>
                  <a:schemeClr val="tx1">
                    <a:tint val="75000"/>
                  </a:schemeClr>
                </a:solidFill>
              </a:defRPr>
            </a:lvl7pPr>
            <a:lvl8pPr marL="3200421" indent="0">
              <a:buNone/>
              <a:defRPr sz="1600">
                <a:solidFill>
                  <a:schemeClr val="tx1">
                    <a:tint val="75000"/>
                  </a:schemeClr>
                </a:solidFill>
              </a:defRPr>
            </a:lvl8pPr>
            <a:lvl9pPr marL="365762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29ABEA-191C-4D43-89A1-D727684B3819}" type="datetime1">
              <a:rPr lang="id-ID" smtClean="0"/>
              <a:t>07/12/2023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2105287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7699F8A-8264-4443-867C-57AA9FEE1073}" type="datetime1">
              <a:rPr lang="id-ID" smtClean="0"/>
              <a:t>07/12/2023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2470593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4"/>
            <a:ext cx="3868340" cy="823912"/>
          </a:xfrm>
        </p:spPr>
        <p:txBody>
          <a:bodyPr anchor="b"/>
          <a:lstStyle>
            <a:lvl1pPr marL="0" indent="0">
              <a:buNone/>
              <a:defRPr sz="2400" b="1"/>
            </a:lvl1pPr>
            <a:lvl2pPr marL="457203" indent="0">
              <a:buNone/>
              <a:defRPr sz="2000" b="1"/>
            </a:lvl2pPr>
            <a:lvl3pPr marL="914406" indent="0">
              <a:buNone/>
              <a:defRPr sz="1800" b="1"/>
            </a:lvl3pPr>
            <a:lvl4pPr marL="1371608"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3"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4"/>
            <a:ext cx="3887391" cy="823912"/>
          </a:xfrm>
        </p:spPr>
        <p:txBody>
          <a:bodyPr anchor="b"/>
          <a:lstStyle>
            <a:lvl1pPr marL="0" indent="0">
              <a:buNone/>
              <a:defRPr sz="2400" b="1"/>
            </a:lvl1pPr>
            <a:lvl2pPr marL="457203" indent="0">
              <a:buNone/>
              <a:defRPr sz="2000" b="1"/>
            </a:lvl2pPr>
            <a:lvl3pPr marL="914406" indent="0">
              <a:buNone/>
              <a:defRPr sz="1800" b="1"/>
            </a:lvl3pPr>
            <a:lvl4pPr marL="1371608"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5F3F5F-1031-4A2B-B5A3-07D2DFC765F9}" type="datetime1">
              <a:rPr lang="id-ID" smtClean="0"/>
              <a:t>07/12/2023</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29898154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E7B244-8B9A-466C-8CB3-F9AF860D7ED6}" type="datetime1">
              <a:rPr lang="id-ID" smtClean="0"/>
              <a:t>07/12/2023</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12179427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64EA3-0067-411D-AC47-BB3359CC57F6}" type="datetime1">
              <a:rPr lang="id-ID" smtClean="0"/>
              <a:t>07/12/2023</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13956508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3" indent="0">
              <a:buNone/>
              <a:defRPr sz="1400"/>
            </a:lvl2pPr>
            <a:lvl3pPr marL="914406" indent="0">
              <a:buNone/>
              <a:defRPr sz="1200"/>
            </a:lvl3pPr>
            <a:lvl4pPr marL="1371608"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FABAD8-0215-4C39-B252-75FEC3D0209C}" type="datetime1">
              <a:rPr lang="id-ID" smtClean="0"/>
              <a:t>07/12/2023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1657440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0CBDBA3-82CA-4A5E-86C7-3E339740E448}"/>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xmlns="" id="{4AEFE37C-9098-4A13-99F0-59C30E6050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xmlns="" id="{37AB66EF-172F-4C5E-A01D-BEFDFBEE3D77}"/>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5" name="Footer Placeholder 4">
            <a:extLst>
              <a:ext uri="{FF2B5EF4-FFF2-40B4-BE49-F238E27FC236}">
                <a16:creationId xmlns:a16="http://schemas.microsoft.com/office/drawing/2014/main" xmlns="" id="{834C069D-BB65-4955-B221-19FF3EE4F5DD}"/>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xmlns="" id="{F13788B6-0F90-4281-95FF-452A859CF1DD}"/>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34339440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1"/>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3" indent="0">
              <a:buNone/>
              <a:defRPr sz="2800"/>
            </a:lvl2pPr>
            <a:lvl3pPr marL="914406" indent="0">
              <a:buNone/>
              <a:defRPr sz="2400"/>
            </a:lvl3pPr>
            <a:lvl4pPr marL="1371608" indent="0">
              <a:buNone/>
              <a:defRPr sz="2000"/>
            </a:lvl4pPr>
            <a:lvl5pPr marL="1828812" indent="0">
              <a:buNone/>
              <a:defRPr sz="2000"/>
            </a:lvl5pPr>
            <a:lvl6pPr marL="2286015" indent="0">
              <a:buNone/>
              <a:defRPr sz="2000"/>
            </a:lvl6pPr>
            <a:lvl7pPr marL="2743218" indent="0">
              <a:buNone/>
              <a:defRPr sz="2000"/>
            </a:lvl7pPr>
            <a:lvl8pPr marL="3200421" indent="0">
              <a:buNone/>
              <a:defRPr sz="2000"/>
            </a:lvl8pPr>
            <a:lvl9pPr marL="3657623"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3" indent="0">
              <a:buNone/>
              <a:defRPr sz="1400"/>
            </a:lvl2pPr>
            <a:lvl3pPr marL="914406" indent="0">
              <a:buNone/>
              <a:defRPr sz="1200"/>
            </a:lvl3pPr>
            <a:lvl4pPr marL="1371608"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4E6D777-8762-46B0-96EC-C86A358A7E12}" type="datetime1">
              <a:rPr lang="id-ID" smtClean="0"/>
              <a:t>07/12/2023</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1291085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3DD82C-BAD9-4917-89E9-2429724BD5BC}" type="datetime1">
              <a:rPr lang="id-ID" smtClean="0"/>
              <a:t>07/12/2023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42696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F0098B5-7709-4529-8C99-E2245DCBBDA6}" type="datetime1">
              <a:rPr lang="id-ID" smtClean="0"/>
              <a:t>07/12/2023</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2AFC5D0-02D9-4C14-8495-30E4BAE4415F}" type="slidenum">
              <a:rPr lang="id-ID" smtClean="0"/>
              <a:t>‹#›</a:t>
            </a:fld>
            <a:endParaRPr lang="id-ID"/>
          </a:p>
        </p:txBody>
      </p:sp>
    </p:spTree>
    <p:extLst>
      <p:ext uri="{BB962C8B-B14F-4D97-AF65-F5344CB8AC3E}">
        <p14:creationId xmlns:p14="http://schemas.microsoft.com/office/powerpoint/2010/main" val="2813320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2" y="274640"/>
            <a:ext cx="8231188" cy="5857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fld id="{623B782F-9D99-4D82-BB91-F80A727A2C1C}" type="datetime1">
              <a:rPr lang="id-ID" smtClean="0"/>
              <a:t>07/12/2023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8A7D439-CEF8-4368-A7EF-107064606206}" type="slidenum">
              <a:rPr lang="en-US"/>
              <a:pPr>
                <a:defRPr/>
              </a:pPr>
              <a:t>‹#›</a:t>
            </a:fld>
            <a:endParaRPr lang="en-US"/>
          </a:p>
        </p:txBody>
      </p:sp>
    </p:spTree>
    <p:extLst>
      <p:ext uri="{BB962C8B-B14F-4D97-AF65-F5344CB8AC3E}">
        <p14:creationId xmlns:p14="http://schemas.microsoft.com/office/powerpoint/2010/main" val="32549154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AF3AF3-E130-4490-BF6F-4D79FF29C724}"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44040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916255-F597-4308-93EB-0E302E4D0A95}"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33546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58821E-7426-4C8D-A5BB-42B57789FCB6}"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72869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BA66A14-9AB3-403B-8DD8-FB031238AD3C}" type="datetime1">
              <a:rPr lang="en-US" smtClean="0"/>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94736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1FB841-B72E-4B4A-B111-F1B054268A5F}" type="datetime1">
              <a:rPr lang="en-US" smtClean="0"/>
              <a:t>12/7/2023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274195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00B352-B1FB-4452-B5F0-C033E801D098}" type="datetime1">
              <a:rPr lang="en-US" smtClean="0"/>
              <a:t>12/7/2023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16183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9D3A95-1F54-42EE-A7EB-BECF973A5143}"/>
              </a:ext>
            </a:extLst>
          </p:cNvPr>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id-ID"/>
          </a:p>
        </p:txBody>
      </p:sp>
      <p:sp>
        <p:nvSpPr>
          <p:cNvPr id="3" name="Text Placeholder 2">
            <a:extLst>
              <a:ext uri="{FF2B5EF4-FFF2-40B4-BE49-F238E27FC236}">
                <a16:creationId xmlns:a16="http://schemas.microsoft.com/office/drawing/2014/main" xmlns="" id="{41BD30DE-3C3F-4329-A30E-E14FE7B81D06}"/>
              </a:ext>
            </a:extLst>
          </p:cNvPr>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08AF608F-49BE-4269-A988-47CE5F0E8520}"/>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5" name="Footer Placeholder 4">
            <a:extLst>
              <a:ext uri="{FF2B5EF4-FFF2-40B4-BE49-F238E27FC236}">
                <a16:creationId xmlns:a16="http://schemas.microsoft.com/office/drawing/2014/main" xmlns="" id="{7C05BDE4-1DD3-4633-847F-9E9A665658D4}"/>
              </a:ext>
            </a:extLst>
          </p:cNvPr>
          <p:cNvSpPr>
            <a:spLocks noGrp="1"/>
          </p:cNvSpPr>
          <p:nvPr>
            <p:ph type="ftr" sz="quarter" idx="11"/>
          </p:nvPr>
        </p:nvSpPr>
        <p:spPr/>
        <p:txBody>
          <a:bodyPr/>
          <a:lstStyle/>
          <a:p>
            <a:endParaRPr lang="id-ID"/>
          </a:p>
        </p:txBody>
      </p:sp>
      <p:sp>
        <p:nvSpPr>
          <p:cNvPr id="6" name="Slide Number Placeholder 5">
            <a:extLst>
              <a:ext uri="{FF2B5EF4-FFF2-40B4-BE49-F238E27FC236}">
                <a16:creationId xmlns:a16="http://schemas.microsoft.com/office/drawing/2014/main" xmlns="" id="{BCC92744-B59C-4D4E-8E4F-23331A2081EB}"/>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21408685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DAC5B-16E9-4B14-9A8E-4C6F67327B9C}" type="datetime1">
              <a:rPr lang="en-US" smtClean="0"/>
              <a:t>12/7/2023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039360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2646FAA-1274-4B51-B52F-3FD0DE371A55}" type="datetime1">
              <a:rPr lang="en-US" smtClean="0"/>
              <a:t>12/7/2023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62630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9C7FC9-1459-4AE2-A21F-67249EF8C741}" type="datetime1">
              <a:rPr lang="en-US" smtClean="0"/>
              <a:t>12/7/2023</a:t>
            </a:fld>
            <a:endParaRPr lang="en-US"/>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900420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4953C6-E508-4332-9BE0-48AF3C84045E}"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13190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D83D3C-B81B-47FD-95B4-501CCD58FBB8}"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86092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43BBE3-1980-4DE9-9259-2D42D76BA210}"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357930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F0947C-A684-4137-B521-B71904FC6940}"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60170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55ACAB-6589-4BFF-9A8B-A73B99A1C22C}"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43115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CCEBEA-5CB0-4B1A-BBB0-808B707990A8}"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25464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A4AEF9-1E40-4980-B121-39818C89A5BA}" type="datetime1">
              <a:rPr lang="en-US" smtClean="0"/>
              <a:t>12/7/2023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6515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E8FEE3-C912-4D1F-8495-D71C9C3D526A}"/>
              </a:ext>
            </a:extLst>
          </p:cNvPr>
          <p:cNvSpPr>
            <a:spLocks noGrp="1"/>
          </p:cNvSpPr>
          <p:nvPr>
            <p:ph type="title"/>
          </p:nvPr>
        </p:nvSpPr>
        <p:spPr/>
        <p:txBody>
          <a:bodyPr/>
          <a:lstStyle/>
          <a:p>
            <a:r>
              <a:rPr lang="en-US"/>
              <a:t>Click to edit Master title style</a:t>
            </a:r>
            <a:endParaRPr lang="id-ID"/>
          </a:p>
        </p:txBody>
      </p:sp>
      <p:sp>
        <p:nvSpPr>
          <p:cNvPr id="3" name="Content Placeholder 2">
            <a:extLst>
              <a:ext uri="{FF2B5EF4-FFF2-40B4-BE49-F238E27FC236}">
                <a16:creationId xmlns:a16="http://schemas.microsoft.com/office/drawing/2014/main" xmlns="" id="{7D06DB74-C1D4-4014-BD42-620EC595D39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a:extLst>
              <a:ext uri="{FF2B5EF4-FFF2-40B4-BE49-F238E27FC236}">
                <a16:creationId xmlns:a16="http://schemas.microsoft.com/office/drawing/2014/main" xmlns="" id="{E74BAC12-F384-4766-985D-0478789EB181}"/>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a:extLst>
              <a:ext uri="{FF2B5EF4-FFF2-40B4-BE49-F238E27FC236}">
                <a16:creationId xmlns:a16="http://schemas.microsoft.com/office/drawing/2014/main" xmlns="" id="{2645DD69-54B6-46E9-8589-C6F222D5A1B1}"/>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6" name="Footer Placeholder 5">
            <a:extLst>
              <a:ext uri="{FF2B5EF4-FFF2-40B4-BE49-F238E27FC236}">
                <a16:creationId xmlns:a16="http://schemas.microsoft.com/office/drawing/2014/main" xmlns="" id="{DF478A41-0EB7-4E9B-97F0-360F3A3E9A91}"/>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xmlns="" id="{2DC2486A-29F6-405A-88C4-EBF5586A72D8}"/>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11626186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1" y="274639"/>
            <a:ext cx="8231188" cy="5857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fld id="{6DE947B1-DD36-402E-AA33-B0D2443E57F2}" type="datetime1">
              <a:rPr lang="en-US" smtClean="0"/>
              <a:t>12/7/2023</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8A7D439-CEF8-4368-A7EF-107064606206}" type="slidenum">
              <a:rPr lang="en-US"/>
              <a:pPr>
                <a:defRPr/>
              </a:pPr>
              <a:t>‹#›</a:t>
            </a:fld>
            <a:endParaRPr lang="en-US"/>
          </a:p>
        </p:txBody>
      </p:sp>
    </p:spTree>
    <p:extLst>
      <p:ext uri="{BB962C8B-B14F-4D97-AF65-F5344CB8AC3E}">
        <p14:creationId xmlns:p14="http://schemas.microsoft.com/office/powerpoint/2010/main" val="777243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228146-2F3F-4730-81AC-179249D77209}"/>
              </a:ext>
            </a:extLst>
          </p:cNvPr>
          <p:cNvSpPr>
            <a:spLocks noGrp="1"/>
          </p:cNvSpPr>
          <p:nvPr>
            <p:ph type="title"/>
          </p:nvPr>
        </p:nvSpPr>
        <p:spPr>
          <a:xfrm>
            <a:off x="629841" y="365126"/>
            <a:ext cx="7886700" cy="1325563"/>
          </a:xfrm>
        </p:spPr>
        <p:txBody>
          <a:bodyPr/>
          <a:lstStyle/>
          <a:p>
            <a:r>
              <a:rPr lang="en-US"/>
              <a:t>Click to edit Master title style</a:t>
            </a:r>
            <a:endParaRPr lang="id-ID"/>
          </a:p>
        </p:txBody>
      </p:sp>
      <p:sp>
        <p:nvSpPr>
          <p:cNvPr id="3" name="Text Placeholder 2">
            <a:extLst>
              <a:ext uri="{FF2B5EF4-FFF2-40B4-BE49-F238E27FC236}">
                <a16:creationId xmlns:a16="http://schemas.microsoft.com/office/drawing/2014/main" xmlns="" id="{CABA6F7C-DDC5-443B-AF18-B79900116E5E}"/>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95F1010-39CF-4DEB-AE9F-E2BB6436DB0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a:extLst>
              <a:ext uri="{FF2B5EF4-FFF2-40B4-BE49-F238E27FC236}">
                <a16:creationId xmlns:a16="http://schemas.microsoft.com/office/drawing/2014/main" xmlns="" id="{DFFEDF8C-F83E-4BE6-9D63-B66353D67B2A}"/>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0E454A31-5707-4BAC-93B6-2ABD70CD901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a:extLst>
              <a:ext uri="{FF2B5EF4-FFF2-40B4-BE49-F238E27FC236}">
                <a16:creationId xmlns:a16="http://schemas.microsoft.com/office/drawing/2014/main" xmlns="" id="{6BD2F8C3-35E5-4AA3-9300-E995EAFEACAB}"/>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8" name="Footer Placeholder 7">
            <a:extLst>
              <a:ext uri="{FF2B5EF4-FFF2-40B4-BE49-F238E27FC236}">
                <a16:creationId xmlns:a16="http://schemas.microsoft.com/office/drawing/2014/main" xmlns="" id="{E1E07294-190F-4101-A812-60C888CA2CA2}"/>
              </a:ext>
            </a:extLst>
          </p:cNvPr>
          <p:cNvSpPr>
            <a:spLocks noGrp="1"/>
          </p:cNvSpPr>
          <p:nvPr>
            <p:ph type="ftr" sz="quarter" idx="11"/>
          </p:nvPr>
        </p:nvSpPr>
        <p:spPr/>
        <p:txBody>
          <a:bodyPr/>
          <a:lstStyle/>
          <a:p>
            <a:endParaRPr lang="id-ID"/>
          </a:p>
        </p:txBody>
      </p:sp>
      <p:sp>
        <p:nvSpPr>
          <p:cNvPr id="9" name="Slide Number Placeholder 8">
            <a:extLst>
              <a:ext uri="{FF2B5EF4-FFF2-40B4-BE49-F238E27FC236}">
                <a16:creationId xmlns:a16="http://schemas.microsoft.com/office/drawing/2014/main" xmlns="" id="{F1CAF17E-B56F-473D-9C1E-0CC5D37A0826}"/>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1936987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1389B3-0FCB-4FB9-BF1F-7737423A982A}"/>
              </a:ext>
            </a:extLst>
          </p:cNvPr>
          <p:cNvSpPr>
            <a:spLocks noGrp="1"/>
          </p:cNvSpPr>
          <p:nvPr>
            <p:ph type="title"/>
          </p:nvPr>
        </p:nvSpPr>
        <p:spPr/>
        <p:txBody>
          <a:bodyPr/>
          <a:lstStyle/>
          <a:p>
            <a:r>
              <a:rPr lang="en-US"/>
              <a:t>Click to edit Master title style</a:t>
            </a:r>
            <a:endParaRPr lang="id-ID"/>
          </a:p>
        </p:txBody>
      </p:sp>
      <p:sp>
        <p:nvSpPr>
          <p:cNvPr id="3" name="Date Placeholder 2">
            <a:extLst>
              <a:ext uri="{FF2B5EF4-FFF2-40B4-BE49-F238E27FC236}">
                <a16:creationId xmlns:a16="http://schemas.microsoft.com/office/drawing/2014/main" xmlns="" id="{FF9BC1C6-7FC2-4A19-92C6-7928F9431EE8}"/>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4" name="Footer Placeholder 3">
            <a:extLst>
              <a:ext uri="{FF2B5EF4-FFF2-40B4-BE49-F238E27FC236}">
                <a16:creationId xmlns:a16="http://schemas.microsoft.com/office/drawing/2014/main" xmlns="" id="{71A016F7-2495-419F-8DD5-D861144E1ABD}"/>
              </a:ext>
            </a:extLst>
          </p:cNvPr>
          <p:cNvSpPr>
            <a:spLocks noGrp="1"/>
          </p:cNvSpPr>
          <p:nvPr>
            <p:ph type="ftr" sz="quarter" idx="11"/>
          </p:nvPr>
        </p:nvSpPr>
        <p:spPr/>
        <p:txBody>
          <a:bodyPr/>
          <a:lstStyle/>
          <a:p>
            <a:endParaRPr lang="id-ID"/>
          </a:p>
        </p:txBody>
      </p:sp>
      <p:sp>
        <p:nvSpPr>
          <p:cNvPr id="5" name="Slide Number Placeholder 4">
            <a:extLst>
              <a:ext uri="{FF2B5EF4-FFF2-40B4-BE49-F238E27FC236}">
                <a16:creationId xmlns:a16="http://schemas.microsoft.com/office/drawing/2014/main" xmlns="" id="{171DA08E-CC96-4A25-B1C9-A287B688D09D}"/>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186624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42E0B20-34DF-4990-B888-8C756DE3284F}"/>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3" name="Footer Placeholder 2">
            <a:extLst>
              <a:ext uri="{FF2B5EF4-FFF2-40B4-BE49-F238E27FC236}">
                <a16:creationId xmlns:a16="http://schemas.microsoft.com/office/drawing/2014/main" xmlns="" id="{6971FC89-401B-4962-9C82-403DEF33A2B1}"/>
              </a:ext>
            </a:extLst>
          </p:cNvPr>
          <p:cNvSpPr>
            <a:spLocks noGrp="1"/>
          </p:cNvSpPr>
          <p:nvPr>
            <p:ph type="ftr" sz="quarter" idx="11"/>
          </p:nvPr>
        </p:nvSpPr>
        <p:spPr/>
        <p:txBody>
          <a:bodyPr/>
          <a:lstStyle/>
          <a:p>
            <a:endParaRPr lang="id-ID"/>
          </a:p>
        </p:txBody>
      </p:sp>
      <p:sp>
        <p:nvSpPr>
          <p:cNvPr id="4" name="Slide Number Placeholder 3">
            <a:extLst>
              <a:ext uri="{FF2B5EF4-FFF2-40B4-BE49-F238E27FC236}">
                <a16:creationId xmlns:a16="http://schemas.microsoft.com/office/drawing/2014/main" xmlns="" id="{FDBD636D-0EE8-462F-8B82-B062C5F45E7B}"/>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2610283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12771B-AF15-4BC1-88F1-7D7B75813D97}"/>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id-ID"/>
          </a:p>
        </p:txBody>
      </p:sp>
      <p:sp>
        <p:nvSpPr>
          <p:cNvPr id="3" name="Content Placeholder 2">
            <a:extLst>
              <a:ext uri="{FF2B5EF4-FFF2-40B4-BE49-F238E27FC236}">
                <a16:creationId xmlns:a16="http://schemas.microsoft.com/office/drawing/2014/main" xmlns="" id="{01C68CB3-77A9-4344-8CF8-45FE7FEAE8EF}"/>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a:extLst>
              <a:ext uri="{FF2B5EF4-FFF2-40B4-BE49-F238E27FC236}">
                <a16:creationId xmlns:a16="http://schemas.microsoft.com/office/drawing/2014/main" xmlns="" id="{452A66FE-AC4C-439C-A5C5-958C4D9BFE81}"/>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0D8A874-756C-439D-A5D0-83E79CE299EE}"/>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6" name="Footer Placeholder 5">
            <a:extLst>
              <a:ext uri="{FF2B5EF4-FFF2-40B4-BE49-F238E27FC236}">
                <a16:creationId xmlns:a16="http://schemas.microsoft.com/office/drawing/2014/main" xmlns="" id="{1DBFDEDB-4D83-4CCF-9965-4B0F3E147EE3}"/>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xmlns="" id="{CB62693D-4034-4127-A1CD-8D786AE2F7E9}"/>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2457125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C882563-66A5-48CB-BB7E-5554C343551C}"/>
              </a:ext>
            </a:extLst>
          </p:cNvPr>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id-ID"/>
          </a:p>
        </p:txBody>
      </p:sp>
      <p:sp>
        <p:nvSpPr>
          <p:cNvPr id="3" name="Picture Placeholder 2">
            <a:extLst>
              <a:ext uri="{FF2B5EF4-FFF2-40B4-BE49-F238E27FC236}">
                <a16:creationId xmlns:a16="http://schemas.microsoft.com/office/drawing/2014/main" xmlns="" id="{4B21EA77-0149-48DA-A25B-C8FB4EDF5BF1}"/>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a:extLst>
              <a:ext uri="{FF2B5EF4-FFF2-40B4-BE49-F238E27FC236}">
                <a16:creationId xmlns:a16="http://schemas.microsoft.com/office/drawing/2014/main" xmlns="" id="{F32C9F50-5B34-4F4A-9CAB-002748E5DF7D}"/>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EF50D3EE-CEF8-4A87-A147-CE409FD692D4}"/>
              </a:ext>
            </a:extLst>
          </p:cNvPr>
          <p:cNvSpPr>
            <a:spLocks noGrp="1"/>
          </p:cNvSpPr>
          <p:nvPr>
            <p:ph type="dt" sz="half" idx="10"/>
          </p:nvPr>
        </p:nvSpPr>
        <p:spPr/>
        <p:txBody>
          <a:bodyPr/>
          <a:lstStyle/>
          <a:p>
            <a:fld id="{5F8FA192-A6B6-45B0-A8AC-01B879348886}" type="datetimeFigureOut">
              <a:rPr lang="id-ID" smtClean="0"/>
              <a:t>07/12/2023</a:t>
            </a:fld>
            <a:endParaRPr lang="id-ID"/>
          </a:p>
        </p:txBody>
      </p:sp>
      <p:sp>
        <p:nvSpPr>
          <p:cNvPr id="6" name="Footer Placeholder 5">
            <a:extLst>
              <a:ext uri="{FF2B5EF4-FFF2-40B4-BE49-F238E27FC236}">
                <a16:creationId xmlns:a16="http://schemas.microsoft.com/office/drawing/2014/main" xmlns="" id="{D3072604-19AF-4D43-A325-0E479F99AD9D}"/>
              </a:ext>
            </a:extLst>
          </p:cNvPr>
          <p:cNvSpPr>
            <a:spLocks noGrp="1"/>
          </p:cNvSpPr>
          <p:nvPr>
            <p:ph type="ftr" sz="quarter" idx="11"/>
          </p:nvPr>
        </p:nvSpPr>
        <p:spPr/>
        <p:txBody>
          <a:bodyPr/>
          <a:lstStyle/>
          <a:p>
            <a:endParaRPr lang="id-ID"/>
          </a:p>
        </p:txBody>
      </p:sp>
      <p:sp>
        <p:nvSpPr>
          <p:cNvPr id="7" name="Slide Number Placeholder 6">
            <a:extLst>
              <a:ext uri="{FF2B5EF4-FFF2-40B4-BE49-F238E27FC236}">
                <a16:creationId xmlns:a16="http://schemas.microsoft.com/office/drawing/2014/main" xmlns="" id="{137503BC-CDA9-46E8-ABB1-93BE82DF2AD6}"/>
              </a:ext>
            </a:extLst>
          </p:cNvPr>
          <p:cNvSpPr>
            <a:spLocks noGrp="1"/>
          </p:cNvSpPr>
          <p:nvPr>
            <p:ph type="sldNum" sz="quarter" idx="12"/>
          </p:nvPr>
        </p:nvSpPr>
        <p:spPr/>
        <p:txBody>
          <a:bodyPr/>
          <a:lstStyle/>
          <a:p>
            <a:fld id="{CDC060E6-D3AA-4FD1-9701-B25059236652}" type="slidenum">
              <a:rPr lang="id-ID" smtClean="0"/>
              <a:t>‹#›</a:t>
            </a:fld>
            <a:endParaRPr lang="id-ID"/>
          </a:p>
        </p:txBody>
      </p:sp>
    </p:spTree>
    <p:extLst>
      <p:ext uri="{BB962C8B-B14F-4D97-AF65-F5344CB8AC3E}">
        <p14:creationId xmlns:p14="http://schemas.microsoft.com/office/powerpoint/2010/main" val="2411606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DECE81C-EDC7-4F2E-AE7C-2B3AD9423C4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a:extLst>
              <a:ext uri="{FF2B5EF4-FFF2-40B4-BE49-F238E27FC236}">
                <a16:creationId xmlns:a16="http://schemas.microsoft.com/office/drawing/2014/main" xmlns="" id="{4D00051B-2CF0-4652-B207-8816C1A0C7F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a:extLst>
              <a:ext uri="{FF2B5EF4-FFF2-40B4-BE49-F238E27FC236}">
                <a16:creationId xmlns:a16="http://schemas.microsoft.com/office/drawing/2014/main" xmlns="" id="{74EAEC3C-C423-4DC7-924A-9FB7D5D22AB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FA192-A6B6-45B0-A8AC-01B879348886}" type="datetimeFigureOut">
              <a:rPr lang="id-ID" smtClean="0"/>
              <a:t>07/12/2023</a:t>
            </a:fld>
            <a:endParaRPr lang="id-ID"/>
          </a:p>
        </p:txBody>
      </p:sp>
      <p:sp>
        <p:nvSpPr>
          <p:cNvPr id="5" name="Footer Placeholder 4">
            <a:extLst>
              <a:ext uri="{FF2B5EF4-FFF2-40B4-BE49-F238E27FC236}">
                <a16:creationId xmlns:a16="http://schemas.microsoft.com/office/drawing/2014/main" xmlns="" id="{CB0F56D4-4DAF-4380-BEDE-BE8A8563AD5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a:extLst>
              <a:ext uri="{FF2B5EF4-FFF2-40B4-BE49-F238E27FC236}">
                <a16:creationId xmlns:a16="http://schemas.microsoft.com/office/drawing/2014/main" xmlns="" id="{695C2E01-1A93-45C0-93AB-10CE3EED9EF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C060E6-D3AA-4FD1-9701-B25059236652}" type="slidenum">
              <a:rPr lang="id-ID" smtClean="0"/>
              <a:t>‹#›</a:t>
            </a:fld>
            <a:endParaRPr lang="id-ID"/>
          </a:p>
        </p:txBody>
      </p:sp>
    </p:spTree>
    <p:extLst>
      <p:ext uri="{BB962C8B-B14F-4D97-AF65-F5344CB8AC3E}">
        <p14:creationId xmlns:p14="http://schemas.microsoft.com/office/powerpoint/2010/main" val="2823158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F3689B-7D83-4EF6-B350-AF27F26F6B5B}" type="datetime1">
              <a:rPr lang="id-ID" smtClean="0"/>
              <a:t>07/12/2023</a:t>
            </a:fld>
            <a:endParaRPr lang="id-ID"/>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AFC5D0-02D9-4C14-8495-30E4BAE4415F}" type="slidenum">
              <a:rPr lang="id-ID" smtClean="0"/>
              <a:t>‹#›</a:t>
            </a:fld>
            <a:endParaRPr lang="id-ID"/>
          </a:p>
        </p:txBody>
      </p:sp>
    </p:spTree>
    <p:extLst>
      <p:ext uri="{BB962C8B-B14F-4D97-AF65-F5344CB8AC3E}">
        <p14:creationId xmlns:p14="http://schemas.microsoft.com/office/powerpoint/2010/main" val="354914397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defTabSz="91440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1" indent="-228601" algn="l" defTabSz="91440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4" indent="-228601" algn="l" defTabSz="91440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7" indent="-228601" algn="l" defTabSz="91440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10" indent="-228601"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14" indent="-228601"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16" indent="-228601"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19" indent="-228601"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22" indent="-228601"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25" indent="-228601" algn="l" defTabSz="91440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6" rtl="0" eaLnBrk="1" latinLnBrk="0" hangingPunct="1">
        <a:defRPr sz="1800" kern="1200">
          <a:solidFill>
            <a:schemeClr val="tx1"/>
          </a:solidFill>
          <a:latin typeface="+mn-lt"/>
          <a:ea typeface="+mn-ea"/>
          <a:cs typeface="+mn-cs"/>
        </a:defRPr>
      </a:lvl1pPr>
      <a:lvl2pPr marL="457203" algn="l" defTabSz="914406" rtl="0" eaLnBrk="1" latinLnBrk="0" hangingPunct="1">
        <a:defRPr sz="1800" kern="1200">
          <a:solidFill>
            <a:schemeClr val="tx1"/>
          </a:solidFill>
          <a:latin typeface="+mn-lt"/>
          <a:ea typeface="+mn-ea"/>
          <a:cs typeface="+mn-cs"/>
        </a:defRPr>
      </a:lvl2pPr>
      <a:lvl3pPr marL="914406" algn="l" defTabSz="914406" rtl="0" eaLnBrk="1" latinLnBrk="0" hangingPunct="1">
        <a:defRPr sz="1800" kern="1200">
          <a:solidFill>
            <a:schemeClr val="tx1"/>
          </a:solidFill>
          <a:latin typeface="+mn-lt"/>
          <a:ea typeface="+mn-ea"/>
          <a:cs typeface="+mn-cs"/>
        </a:defRPr>
      </a:lvl3pPr>
      <a:lvl4pPr marL="1371608" algn="l" defTabSz="914406" rtl="0" eaLnBrk="1" latinLnBrk="0" hangingPunct="1">
        <a:defRPr sz="1800" kern="1200">
          <a:solidFill>
            <a:schemeClr val="tx1"/>
          </a:solidFill>
          <a:latin typeface="+mn-lt"/>
          <a:ea typeface="+mn-ea"/>
          <a:cs typeface="+mn-cs"/>
        </a:defRPr>
      </a:lvl4pPr>
      <a:lvl5pPr marL="1828812" algn="l" defTabSz="914406" rtl="0" eaLnBrk="1" latinLnBrk="0" hangingPunct="1">
        <a:defRPr sz="1800" kern="1200">
          <a:solidFill>
            <a:schemeClr val="tx1"/>
          </a:solidFill>
          <a:latin typeface="+mn-lt"/>
          <a:ea typeface="+mn-ea"/>
          <a:cs typeface="+mn-cs"/>
        </a:defRPr>
      </a:lvl5pPr>
      <a:lvl6pPr marL="2286015" algn="l" defTabSz="914406" rtl="0" eaLnBrk="1" latinLnBrk="0" hangingPunct="1">
        <a:defRPr sz="1800" kern="1200">
          <a:solidFill>
            <a:schemeClr val="tx1"/>
          </a:solidFill>
          <a:latin typeface="+mn-lt"/>
          <a:ea typeface="+mn-ea"/>
          <a:cs typeface="+mn-cs"/>
        </a:defRPr>
      </a:lvl6pPr>
      <a:lvl7pPr marL="2743218" algn="l" defTabSz="914406" rtl="0" eaLnBrk="1" latinLnBrk="0" hangingPunct="1">
        <a:defRPr sz="1800" kern="1200">
          <a:solidFill>
            <a:schemeClr val="tx1"/>
          </a:solidFill>
          <a:latin typeface="+mn-lt"/>
          <a:ea typeface="+mn-ea"/>
          <a:cs typeface="+mn-cs"/>
        </a:defRPr>
      </a:lvl7pPr>
      <a:lvl8pPr marL="3200421" algn="l" defTabSz="914406" rtl="0" eaLnBrk="1" latinLnBrk="0" hangingPunct="1">
        <a:defRPr sz="1800" kern="1200">
          <a:solidFill>
            <a:schemeClr val="tx1"/>
          </a:solidFill>
          <a:latin typeface="+mn-lt"/>
          <a:ea typeface="+mn-ea"/>
          <a:cs typeface="+mn-cs"/>
        </a:defRPr>
      </a:lvl8pPr>
      <a:lvl9pPr marL="3657623" algn="l" defTabSz="91440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14D077-517E-444C-A4C0-20D7EB30F41E}" type="datetime1">
              <a:rPr lang="en-US" smtClean="0"/>
              <a:t>12/7/2023</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4525935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3.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xmlns="" id="{F56F1F70-D53E-4AFC-89FB-50AABEB19F82}"/>
              </a:ext>
            </a:extLst>
          </p:cNvPr>
          <p:cNvSpPr/>
          <p:nvPr/>
        </p:nvSpPr>
        <p:spPr>
          <a:xfrm>
            <a:off x="0" y="530888"/>
            <a:ext cx="9144000" cy="1569660"/>
          </a:xfrm>
          <a:prstGeom prst="rect">
            <a:avLst/>
          </a:prstGeom>
          <a:noFill/>
        </p:spPr>
        <p:txBody>
          <a:bodyPr wrap="square" lIns="91440" tIns="45720" rIns="91440" bIns="45720">
            <a:spAutoFit/>
          </a:bodyPr>
          <a:lstStyle/>
          <a:p>
            <a:pPr algn="ctr" defTabSz="386151"/>
            <a:r>
              <a:rPr lang="en-US" sz="2400" dirty="0">
                <a:ln w="18415" cmpd="sng">
                  <a:solidFill>
                    <a:srgbClr val="FFFFFF"/>
                  </a:solidFill>
                  <a:prstDash val="solid"/>
                </a:ln>
                <a:solidFill>
                  <a:srgbClr val="FFFFFF"/>
                </a:solidFill>
                <a:latin typeface="Arial" pitchFamily="34" charset="0"/>
                <a:cs typeface="Arial" pitchFamily="34" charset="0"/>
              </a:rPr>
              <a:t>POKOK-POKOK PIKIRAN NASKAH AKADEMIK</a:t>
            </a:r>
          </a:p>
          <a:p>
            <a:pPr algn="ctr" defTabSz="386151"/>
            <a:r>
              <a:rPr lang="en-US" sz="2400" b="1" dirty="0">
                <a:ln w="9525">
                  <a:solidFill>
                    <a:prstClr val="white"/>
                  </a:solidFill>
                  <a:prstDash val="solid"/>
                </a:ln>
                <a:solidFill>
                  <a:srgbClr val="C42F1A"/>
                </a:solidFill>
                <a:latin typeface="Aharoni" panose="02010803020104030203" pitchFamily="2" charset="-79"/>
                <a:cs typeface="Aharoni" panose="02010803020104030203" pitchFamily="2" charset="-79"/>
              </a:rPr>
              <a:t>RAPERDA </a:t>
            </a:r>
          </a:p>
          <a:p>
            <a:pPr algn="ctr" defTabSz="386151"/>
            <a:r>
              <a:rPr lang="en-US" sz="2400" b="1" dirty="0" smtClean="0">
                <a:ln w="9525">
                  <a:solidFill>
                    <a:prstClr val="white"/>
                  </a:solidFill>
                  <a:prstDash val="solid"/>
                </a:ln>
                <a:solidFill>
                  <a:srgbClr val="C42F1A"/>
                </a:solidFill>
                <a:latin typeface="Aharoni" panose="02010803020104030203" pitchFamily="2" charset="-79"/>
                <a:cs typeface="Aharoni" panose="02010803020104030203" pitchFamily="2" charset="-79"/>
              </a:rPr>
              <a:t>PENYELENGGARAAN  TERTIB TUNA SOSIAL</a:t>
            </a:r>
            <a:endParaRPr lang="en-US" sz="2400" b="1" dirty="0">
              <a:ln w="9525">
                <a:solidFill>
                  <a:prstClr val="white"/>
                </a:solidFill>
                <a:prstDash val="solid"/>
              </a:ln>
              <a:solidFill>
                <a:srgbClr val="C42F1A"/>
              </a:solidFill>
              <a:latin typeface="Aharoni" panose="02010803020104030203" pitchFamily="2" charset="-79"/>
              <a:cs typeface="Aharoni" panose="02010803020104030203" pitchFamily="2" charset="-79"/>
            </a:endParaRPr>
          </a:p>
          <a:p>
            <a:pPr algn="ctr" defTabSz="386151"/>
            <a:r>
              <a:rPr lang="en-US" sz="2400" dirty="0">
                <a:ln w="18415" cmpd="sng">
                  <a:solidFill>
                    <a:srgbClr val="FFFFFF"/>
                  </a:solidFill>
                  <a:prstDash val="solid"/>
                </a:ln>
                <a:solidFill>
                  <a:srgbClr val="FFFFFF"/>
                </a:solidFill>
                <a:latin typeface="Arial" pitchFamily="34" charset="0"/>
                <a:cs typeface="Arial" pitchFamily="34" charset="0"/>
              </a:rPr>
              <a:t>DPRD </a:t>
            </a:r>
            <a:r>
              <a:rPr lang="en-US" sz="2400" dirty="0" smtClean="0">
                <a:ln w="18415" cmpd="sng">
                  <a:solidFill>
                    <a:srgbClr val="FFFFFF"/>
                  </a:solidFill>
                  <a:prstDash val="solid"/>
                </a:ln>
                <a:solidFill>
                  <a:srgbClr val="FFFFFF"/>
                </a:solidFill>
                <a:latin typeface="Arial" pitchFamily="34" charset="0"/>
                <a:cs typeface="Arial" pitchFamily="34" charset="0"/>
              </a:rPr>
              <a:t>KOTA SALATIGA</a:t>
            </a:r>
            <a:endParaRPr lang="en-US" sz="2400" dirty="0">
              <a:ln w="18415" cmpd="sng">
                <a:solidFill>
                  <a:srgbClr val="FFFFFF"/>
                </a:solidFill>
                <a:prstDash val="solid"/>
              </a:ln>
              <a:solidFill>
                <a:srgbClr val="FFFFFF"/>
              </a:solidFill>
              <a:latin typeface="Arial" pitchFamily="34" charset="0"/>
              <a:cs typeface="Arial" pitchFamily="34" charset="0"/>
            </a:endParaRPr>
          </a:p>
        </p:txBody>
      </p:sp>
      <p:sp>
        <p:nvSpPr>
          <p:cNvPr id="5" name="Rectangle 4">
            <a:extLst>
              <a:ext uri="{FF2B5EF4-FFF2-40B4-BE49-F238E27FC236}">
                <a16:creationId xmlns:a16="http://schemas.microsoft.com/office/drawing/2014/main" xmlns="" id="{1D694E95-DE1C-4A6C-8A27-3F2CB3EA5BC1}"/>
              </a:ext>
            </a:extLst>
          </p:cNvPr>
          <p:cNvSpPr/>
          <p:nvPr/>
        </p:nvSpPr>
        <p:spPr>
          <a:xfrm>
            <a:off x="178028" y="6080281"/>
            <a:ext cx="3231206" cy="508088"/>
          </a:xfrm>
          <a:prstGeom prst="rect">
            <a:avLst/>
          </a:prstGeom>
          <a:noFill/>
          <a:ln>
            <a:noFill/>
          </a:ln>
        </p:spPr>
        <p:txBody>
          <a:bodyPr wrap="none" lIns="91440" tIns="45720" rIns="91440" bIns="45720">
            <a:spAutoFit/>
          </a:bodyPr>
          <a:lstStyle/>
          <a:p>
            <a:pPr algn="ctr" defTabSz="386151"/>
            <a:r>
              <a:rPr lang="en-US" sz="1351" dirty="0">
                <a:ln w="3175">
                  <a:solidFill>
                    <a:srgbClr val="0070C0"/>
                  </a:solidFill>
                  <a:prstDash val="solid"/>
                  <a:miter lim="800000"/>
                </a:ln>
                <a:solidFill>
                  <a:srgbClr val="0070C0"/>
                </a:solidFill>
                <a:latin typeface="Calibri" panose="020F0502020204030204"/>
              </a:rPr>
              <a:t>BADAN PEMBENTUK PERATURAN DAERAH</a:t>
            </a:r>
          </a:p>
          <a:p>
            <a:pPr algn="ctr" defTabSz="386151"/>
            <a:r>
              <a:rPr lang="en-US" sz="1351" dirty="0">
                <a:ln w="3175">
                  <a:solidFill>
                    <a:srgbClr val="0070C0"/>
                  </a:solidFill>
                  <a:prstDash val="solid"/>
                  <a:miter lim="800000"/>
                </a:ln>
                <a:solidFill>
                  <a:srgbClr val="0070C0"/>
                </a:solidFill>
                <a:latin typeface="Calibri" panose="020F0502020204030204"/>
              </a:rPr>
              <a:t>DPRD </a:t>
            </a:r>
            <a:r>
              <a:rPr lang="en-US" sz="1351" dirty="0" smtClean="0">
                <a:ln w="3175">
                  <a:solidFill>
                    <a:srgbClr val="0070C0"/>
                  </a:solidFill>
                  <a:prstDash val="solid"/>
                  <a:miter lim="800000"/>
                </a:ln>
                <a:solidFill>
                  <a:srgbClr val="0070C0"/>
                </a:solidFill>
                <a:latin typeface="Calibri" panose="020F0502020204030204"/>
              </a:rPr>
              <a:t>KOTA SALATIGA</a:t>
            </a:r>
            <a:endParaRPr lang="en-US" sz="1351" dirty="0">
              <a:ln w="3175">
                <a:solidFill>
                  <a:srgbClr val="0070C0"/>
                </a:solidFill>
                <a:prstDash val="solid"/>
                <a:miter lim="800000"/>
              </a:ln>
              <a:solidFill>
                <a:srgbClr val="0070C0"/>
              </a:solidFill>
              <a:latin typeface="Calibri" panose="020F0502020204030204"/>
            </a:endParaRPr>
          </a:p>
        </p:txBody>
      </p:sp>
      <p:sp>
        <p:nvSpPr>
          <p:cNvPr id="3" name="AutoShape 2" descr="7 OBJEK MENARIK DI KARANGANYAR SOLO. YANG No.7 BIKIN BETAH">
            <a:extLst>
              <a:ext uri="{FF2B5EF4-FFF2-40B4-BE49-F238E27FC236}">
                <a16:creationId xmlns:a16="http://schemas.microsoft.com/office/drawing/2014/main" xmlns="" id="{4364C5B8-5F55-4ABA-951D-539A33CEA47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d-ID"/>
          </a:p>
        </p:txBody>
      </p:sp>
    </p:spTree>
    <p:extLst>
      <p:ext uri="{BB962C8B-B14F-4D97-AF65-F5344CB8AC3E}">
        <p14:creationId xmlns:p14="http://schemas.microsoft.com/office/powerpoint/2010/main" val="2267570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2000" fill="hold"/>
                                        <p:tgtEl>
                                          <p:spTgt spid="4"/>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24" presetClass="emph" presetSubtype="0" fill="hold" grpId="0" nodeType="clickEffect">
                                  <p:stCondLst>
                                    <p:cond delay="0"/>
                                  </p:stCondLst>
                                  <p:childTnLst>
                                    <p:animClr clrSpc="hsl" dir="cw">
                                      <p:cBhvr override="childStyle">
                                        <p:cTn id="10" dur="500" fill="hold"/>
                                        <p:tgtEl>
                                          <p:spTgt spid="5"/>
                                        </p:tgtEl>
                                        <p:attrNameLst>
                                          <p:attrName>style.color</p:attrName>
                                        </p:attrNameLst>
                                      </p:cBhvr>
                                      <p:by>
                                        <p:hsl h="0" s="-12549" l="-25098"/>
                                      </p:by>
                                    </p:animClr>
                                    <p:animClr clrSpc="hsl" dir="cw">
                                      <p:cBhvr>
                                        <p:cTn id="11" dur="500" fill="hold"/>
                                        <p:tgtEl>
                                          <p:spTgt spid="5"/>
                                        </p:tgtEl>
                                        <p:attrNameLst>
                                          <p:attrName>fillcolor</p:attrName>
                                        </p:attrNameLst>
                                      </p:cBhvr>
                                      <p:by>
                                        <p:hsl h="0" s="-12549" l="-25098"/>
                                      </p:by>
                                    </p:animClr>
                                    <p:animClr clrSpc="hsl" dir="cw">
                                      <p:cBhvr>
                                        <p:cTn id="12" dur="500" fill="hold"/>
                                        <p:tgtEl>
                                          <p:spTgt spid="5"/>
                                        </p:tgtEl>
                                        <p:attrNameLst>
                                          <p:attrName>stroke.color</p:attrName>
                                        </p:attrNameLst>
                                      </p:cBhvr>
                                      <p:by>
                                        <p:hsl h="0" s="-12549" l="-25098"/>
                                      </p:by>
                                    </p:animClr>
                                    <p:set>
                                      <p:cBhvr>
                                        <p:cTn id="13" dur="500" fill="hold"/>
                                        <p:tgtEl>
                                          <p:spTgt spid="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Buku hukum Stok Vektor, Ilustrasi Buku hukum Bebas Royalti | Depositphotos®">
            <a:extLst>
              <a:ext uri="{FF2B5EF4-FFF2-40B4-BE49-F238E27FC236}">
                <a16:creationId xmlns:a16="http://schemas.microsoft.com/office/drawing/2014/main" xmlns="" id="{C33743F9-7753-4291-B18C-B1EEE1C3E27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xmlns="" id="{41875AF7-C4CB-4B54-817D-371D0881021E}"/>
              </a:ext>
            </a:extLst>
          </p:cNvPr>
          <p:cNvSpPr/>
          <p:nvPr/>
        </p:nvSpPr>
        <p:spPr>
          <a:xfrm rot="1385527">
            <a:off x="1234033" y="2721459"/>
            <a:ext cx="1643803"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600" b="0" i="0" u="none" strike="noStrike" kern="1200" cap="none" spc="0" normalizeH="0" baseline="0" noProof="0" dirty="0">
                <a:ln>
                  <a:noFill/>
                </a:ln>
                <a:solidFill>
                  <a:prstClr val="white"/>
                </a:solidFill>
                <a:effectLst/>
                <a:uLnTx/>
                <a:uFillTx/>
                <a:latin typeface="BookmanOldStyle"/>
                <a:ea typeface="+mn-ea"/>
                <a:cs typeface="+mn-cs"/>
              </a:rPr>
              <a:t> 11 Tahun 2020</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63C1B20A-BE4E-4C13-A323-2B112A516A7C}"/>
              </a:ext>
            </a:extLst>
          </p:cNvPr>
          <p:cNvSpPr/>
          <p:nvPr/>
        </p:nvSpPr>
        <p:spPr>
          <a:xfrm rot="1376415">
            <a:off x="1381712" y="5296753"/>
            <a:ext cx="1348446"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BookmanOldStyle"/>
                <a:ea typeface="+mn-ea"/>
                <a:cs typeface="+mn-cs"/>
              </a:rPr>
              <a:t>1 Tahun 2022 </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A003C23-2EEB-4588-8DDD-3AD52F58B3A6}"/>
              </a:ext>
            </a:extLst>
          </p:cNvPr>
          <p:cNvSpPr/>
          <p:nvPr/>
        </p:nvSpPr>
        <p:spPr>
          <a:xfrm rot="323679">
            <a:off x="6031981" y="3920205"/>
            <a:ext cx="189913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BookmanOldStyle"/>
                <a:ea typeface="+mn-ea"/>
                <a:cs typeface="+mn-cs"/>
              </a:rPr>
              <a:t>4 </a:t>
            </a:r>
            <a:r>
              <a:rPr kumimoji="0" lang="it-IT" sz="1800" b="0" i="0" u="none" strike="noStrike" kern="1200" cap="none" spc="0" normalizeH="0" baseline="0" noProof="0" dirty="0">
                <a:ln>
                  <a:noFill/>
                </a:ln>
                <a:solidFill>
                  <a:prstClr val="white"/>
                </a:solidFill>
                <a:effectLst/>
                <a:uLnTx/>
                <a:uFillTx/>
                <a:latin typeface="BookmanOldStyle"/>
                <a:ea typeface="+mn-ea"/>
                <a:cs typeface="+mn-cs"/>
              </a:rPr>
              <a:t>Tahun 2011</a:t>
            </a: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xmlns="" id="{E9A4FD31-1772-41D2-818C-EDF61442AE7B}"/>
              </a:ext>
            </a:extLst>
          </p:cNvPr>
          <p:cNvPicPr>
            <a:picLocks noChangeAspect="1"/>
          </p:cNvPicPr>
          <p:nvPr/>
        </p:nvPicPr>
        <p:blipFill>
          <a:blip r:embed="rId2"/>
          <a:stretch>
            <a:fillRect/>
          </a:stretch>
        </p:blipFill>
        <p:spPr>
          <a:xfrm>
            <a:off x="304627" y="4007010"/>
            <a:ext cx="2486808" cy="2748695"/>
          </a:xfrm>
          <a:prstGeom prst="rect">
            <a:avLst/>
          </a:prstGeom>
        </p:spPr>
      </p:pic>
      <p:sp>
        <p:nvSpPr>
          <p:cNvPr id="18" name="Rectangle 17">
            <a:extLst>
              <a:ext uri="{FF2B5EF4-FFF2-40B4-BE49-F238E27FC236}">
                <a16:creationId xmlns:a16="http://schemas.microsoft.com/office/drawing/2014/main" xmlns="" id="{429D62BD-8A6D-4DA4-9A31-1278D3A20AA8}"/>
              </a:ext>
            </a:extLst>
          </p:cNvPr>
          <p:cNvSpPr/>
          <p:nvPr/>
        </p:nvSpPr>
        <p:spPr>
          <a:xfrm rot="1385527">
            <a:off x="858366" y="5031366"/>
            <a:ext cx="132402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d-ID" sz="1600" b="0" i="0" u="none" strike="noStrike" kern="1200" cap="none" spc="0" normalizeH="0" baseline="0" noProof="0" dirty="0">
                <a:ln>
                  <a:noFill/>
                </a:ln>
                <a:solidFill>
                  <a:prstClr val="white"/>
                </a:solidFill>
                <a:effectLst/>
                <a:uLnTx/>
                <a:uFillTx/>
                <a:latin typeface="BookmanOldStyle"/>
                <a:ea typeface="+mn-ea"/>
                <a:cs typeface="+mn-cs"/>
              </a:rPr>
              <a:t> </a:t>
            </a:r>
            <a:r>
              <a:rPr kumimoji="0" lang="en-US" sz="1600" b="0" i="0" u="none" strike="noStrike" kern="1200" cap="none" spc="0" normalizeH="0" baseline="0" noProof="0" dirty="0">
                <a:ln>
                  <a:noFill/>
                </a:ln>
                <a:solidFill>
                  <a:prstClr val="white"/>
                </a:solidFill>
                <a:effectLst/>
                <a:uLnTx/>
                <a:uFillTx/>
                <a:latin typeface="BookmanOldStyle"/>
                <a:ea typeface="+mn-ea"/>
                <a:cs typeface="+mn-cs"/>
              </a:rPr>
              <a:t>PP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BookmanOldStyle"/>
                <a:ea typeface="+mn-ea"/>
                <a:cs typeface="+mn-cs"/>
              </a:rPr>
              <a:t>No.31 / 1980</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Arrow: Striped Right 15">
            <a:extLst>
              <a:ext uri="{FF2B5EF4-FFF2-40B4-BE49-F238E27FC236}">
                <a16:creationId xmlns:a16="http://schemas.microsoft.com/office/drawing/2014/main" xmlns="" id="{5CA2D101-4030-4D1C-B723-82B343E796E7}"/>
              </a:ext>
            </a:extLst>
          </p:cNvPr>
          <p:cNvSpPr/>
          <p:nvPr/>
        </p:nvSpPr>
        <p:spPr>
          <a:xfrm rot="17541227">
            <a:off x="1977855" y="3327577"/>
            <a:ext cx="722743" cy="1406768"/>
          </a:xfrm>
          <a:prstGeom prst="striped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771C89DC-F3B2-484C-9ECC-48108E72C1E9}"/>
              </a:ext>
            </a:extLst>
          </p:cNvPr>
          <p:cNvSpPr/>
          <p:nvPr/>
        </p:nvSpPr>
        <p:spPr>
          <a:xfrm>
            <a:off x="458943" y="482949"/>
            <a:ext cx="8039169" cy="1015663"/>
          </a:xfrm>
          <a:prstGeom prst="rect">
            <a:avLst/>
          </a:prstGeom>
        </p:spPr>
        <p:txBody>
          <a:bodyPr wrap="square">
            <a:spAutoFit/>
          </a:bodyPr>
          <a:lstStyle/>
          <a:p>
            <a:pPr lvl="0" algn="just"/>
            <a:r>
              <a:rPr lang="en-US" sz="2000" b="1" dirty="0" smtClean="0">
                <a:solidFill>
                  <a:prstClr val="black"/>
                </a:solidFill>
                <a:latin typeface="Arial" pitchFamily="34" charset="0"/>
                <a:cs typeface="Arial" pitchFamily="34" charset="0"/>
              </a:rPr>
              <a:t>PP NO. 31 TAHUN 1980 </a:t>
            </a:r>
          </a:p>
          <a:p>
            <a:pPr lvl="0" algn="just"/>
            <a:r>
              <a:rPr lang="en-US" sz="2000" b="1" dirty="0" smtClean="0">
                <a:solidFill>
                  <a:prstClr val="black"/>
                </a:solidFill>
                <a:latin typeface="Arial" pitchFamily="34" charset="0"/>
                <a:cs typeface="Arial" pitchFamily="34" charset="0"/>
              </a:rPr>
              <a:t>TENTANG PENANGGULANGAN GELANDANGAN </a:t>
            </a:r>
          </a:p>
          <a:p>
            <a:pPr lvl="0" algn="just"/>
            <a:r>
              <a:rPr lang="en-US" sz="2000" b="1" dirty="0" smtClean="0">
                <a:solidFill>
                  <a:prstClr val="black"/>
                </a:solidFill>
                <a:latin typeface="Arial" pitchFamily="34" charset="0"/>
                <a:cs typeface="Arial" pitchFamily="34" charset="0"/>
              </a:rPr>
              <a:t>DAN PENGEMIS</a:t>
            </a:r>
            <a:endParaRPr kumimoji="0" lang="id-ID" sz="2000" b="1" i="0" u="none" strike="noStrike" kern="1200" cap="none" spc="0" normalizeH="0" baseline="0" noProof="0" dirty="0">
              <a:ln>
                <a:noFill/>
              </a:ln>
              <a:solidFill>
                <a:prstClr val="black"/>
              </a:solidFill>
              <a:effectLst/>
              <a:uLnTx/>
              <a:uFillTx/>
              <a:latin typeface="Arial" pitchFamily="34" charset="0"/>
              <a:cs typeface="Arial" pitchFamily="34" charset="0"/>
            </a:endParaRPr>
          </a:p>
        </p:txBody>
      </p:sp>
      <p:sp>
        <p:nvSpPr>
          <p:cNvPr id="8" name="Rectangle 7">
            <a:extLst>
              <a:ext uri="{FF2B5EF4-FFF2-40B4-BE49-F238E27FC236}">
                <a16:creationId xmlns:a16="http://schemas.microsoft.com/office/drawing/2014/main" xmlns="" id="{11BFEA2F-8C28-4696-A706-23BC0FEA8141}"/>
              </a:ext>
            </a:extLst>
          </p:cNvPr>
          <p:cNvSpPr/>
          <p:nvPr/>
        </p:nvSpPr>
        <p:spPr>
          <a:xfrm>
            <a:off x="469549" y="1498805"/>
            <a:ext cx="5224507" cy="369332"/>
          </a:xfrm>
          <a:prstGeom prst="rect">
            <a:avLst/>
          </a:prstGeom>
        </p:spPr>
        <p:txBody>
          <a:bodyPr wrap="none">
            <a:spAutoFit/>
          </a:bodyPr>
          <a:lstStyle/>
          <a:p>
            <a:r>
              <a:rPr lang="es-ES" dirty="0" err="1">
                <a:latin typeface="Arial" pitchFamily="34" charset="0"/>
                <a:cs typeface="Arial" pitchFamily="34" charset="0"/>
              </a:rPr>
              <a:t>Pasal</a:t>
            </a:r>
            <a:r>
              <a:rPr lang="es-ES" dirty="0">
                <a:latin typeface="Arial" pitchFamily="34" charset="0"/>
                <a:cs typeface="Arial" pitchFamily="34" charset="0"/>
              </a:rPr>
              <a:t> 2, </a:t>
            </a:r>
            <a:r>
              <a:rPr lang="es-ES" dirty="0" err="1">
                <a:latin typeface="Arial" pitchFamily="34" charset="0"/>
                <a:cs typeface="Arial" pitchFamily="34" charset="0"/>
              </a:rPr>
              <a:t>terdapat</a:t>
            </a:r>
            <a:r>
              <a:rPr lang="es-ES" dirty="0">
                <a:latin typeface="Arial" pitchFamily="34" charset="0"/>
                <a:cs typeface="Arial" pitchFamily="34" charset="0"/>
              </a:rPr>
              <a:t> </a:t>
            </a:r>
            <a:r>
              <a:rPr lang="es-ES" dirty="0" err="1">
                <a:latin typeface="Arial" pitchFamily="34" charset="0"/>
                <a:cs typeface="Arial" pitchFamily="34" charset="0"/>
              </a:rPr>
              <a:t>usaha-usaha</a:t>
            </a:r>
            <a:r>
              <a:rPr lang="es-ES" dirty="0">
                <a:latin typeface="Arial" pitchFamily="34" charset="0"/>
                <a:cs typeface="Arial" pitchFamily="34" charset="0"/>
              </a:rPr>
              <a:t> </a:t>
            </a:r>
            <a:r>
              <a:rPr lang="es-ES" dirty="0" err="1">
                <a:latin typeface="Arial" pitchFamily="34" charset="0"/>
                <a:cs typeface="Arial" pitchFamily="34" charset="0"/>
              </a:rPr>
              <a:t>penanggulangan</a:t>
            </a:r>
            <a:r>
              <a:rPr lang="es-ES" dirty="0">
                <a:latin typeface="Arial" pitchFamily="34" charset="0"/>
                <a:cs typeface="Arial" pitchFamily="34" charset="0"/>
              </a:rPr>
              <a:t>: </a:t>
            </a:r>
            <a:endParaRPr lang="id-ID" dirty="0">
              <a:latin typeface="Arial" pitchFamily="34" charset="0"/>
              <a:cs typeface="Arial" pitchFamily="34" charset="0"/>
            </a:endParaRPr>
          </a:p>
        </p:txBody>
      </p:sp>
      <p:sp>
        <p:nvSpPr>
          <p:cNvPr id="10" name="Rectangle 9">
            <a:extLst>
              <a:ext uri="{FF2B5EF4-FFF2-40B4-BE49-F238E27FC236}">
                <a16:creationId xmlns:a16="http://schemas.microsoft.com/office/drawing/2014/main" xmlns="" id="{1EE28F51-DFF9-4337-862F-830084611CE4}"/>
              </a:ext>
            </a:extLst>
          </p:cNvPr>
          <p:cNvSpPr/>
          <p:nvPr/>
        </p:nvSpPr>
        <p:spPr>
          <a:xfrm>
            <a:off x="469549" y="2013573"/>
            <a:ext cx="8028564" cy="1754326"/>
          </a:xfrm>
          <a:prstGeom prst="rect">
            <a:avLst/>
          </a:prstGeom>
        </p:spPr>
        <p:txBody>
          <a:bodyPr wrap="square">
            <a:spAutoFit/>
          </a:bodyPr>
          <a:lstStyle/>
          <a:p>
            <a:pPr marL="342900" indent="-342900" algn="just">
              <a:buAutoNum type="alphaLcPeriod"/>
            </a:pPr>
            <a:r>
              <a:rPr lang="id-ID" b="1" dirty="0">
                <a:latin typeface="Arial" pitchFamily="34" charset="0"/>
                <a:cs typeface="Arial" pitchFamily="34" charset="0"/>
              </a:rPr>
              <a:t>usaha preventif</a:t>
            </a:r>
            <a:endParaRPr lang="en-US" b="1" dirty="0">
              <a:latin typeface="Arial" pitchFamily="34" charset="0"/>
              <a:cs typeface="Arial" pitchFamily="34" charset="0"/>
            </a:endParaRPr>
          </a:p>
          <a:p>
            <a:pPr algn="just"/>
            <a:endParaRPr lang="id-ID" dirty="0">
              <a:latin typeface="Arial" pitchFamily="34" charset="0"/>
              <a:cs typeface="Arial" pitchFamily="34" charset="0"/>
            </a:endParaRPr>
          </a:p>
          <a:p>
            <a:pPr algn="just"/>
            <a:r>
              <a:rPr lang="id-ID" dirty="0">
                <a:latin typeface="Arial" pitchFamily="34" charset="0"/>
                <a:cs typeface="Arial" pitchFamily="34" charset="0"/>
              </a:rPr>
              <a:t>usaha preventif merupakan usaha secara terorganisir yang meliputi penyuluhan, bimbingan, latihan, dan pendidikan, pemberian bantuan, pengawasan serta pembinaan lanjut kepada berbagai pihak yang ada hubungannya dengan pergelandangan dan pengemisan,</a:t>
            </a:r>
          </a:p>
        </p:txBody>
      </p:sp>
      <p:sp>
        <p:nvSpPr>
          <p:cNvPr id="12" name="Rectangle 11">
            <a:extLst>
              <a:ext uri="{FF2B5EF4-FFF2-40B4-BE49-F238E27FC236}">
                <a16:creationId xmlns:a16="http://schemas.microsoft.com/office/drawing/2014/main" xmlns="" id="{6DBC9DF9-4BC6-4303-8CAC-885DC617D763}"/>
              </a:ext>
            </a:extLst>
          </p:cNvPr>
          <p:cNvSpPr/>
          <p:nvPr/>
        </p:nvSpPr>
        <p:spPr>
          <a:xfrm>
            <a:off x="2998497" y="3930235"/>
            <a:ext cx="5621239" cy="1754326"/>
          </a:xfrm>
          <a:prstGeom prst="rect">
            <a:avLst/>
          </a:prstGeom>
        </p:spPr>
        <p:txBody>
          <a:bodyPr wrap="square">
            <a:spAutoFit/>
          </a:bodyPr>
          <a:lstStyle/>
          <a:p>
            <a:pPr marL="342900" indent="-342900" algn="just">
              <a:buAutoNum type="alphaLcPeriod" startAt="2"/>
            </a:pPr>
            <a:r>
              <a:rPr lang="id-ID" b="1" dirty="0">
                <a:latin typeface="Arial" pitchFamily="34" charset="0"/>
                <a:cs typeface="Arial" pitchFamily="34" charset="0"/>
              </a:rPr>
              <a:t>usaha represif</a:t>
            </a:r>
            <a:endParaRPr lang="en-US" b="1" dirty="0">
              <a:latin typeface="Arial" pitchFamily="34" charset="0"/>
              <a:cs typeface="Arial" pitchFamily="34" charset="0"/>
            </a:endParaRPr>
          </a:p>
          <a:p>
            <a:pPr algn="just"/>
            <a:endParaRPr lang="id-ID" dirty="0">
              <a:latin typeface="Arial" pitchFamily="34" charset="0"/>
              <a:cs typeface="Arial" pitchFamily="34" charset="0"/>
            </a:endParaRPr>
          </a:p>
          <a:p>
            <a:pPr algn="just"/>
            <a:r>
              <a:rPr lang="id-ID" dirty="0">
                <a:latin typeface="Arial" pitchFamily="34" charset="0"/>
                <a:cs typeface="Arial" pitchFamily="34" charset="0"/>
              </a:rPr>
              <a:t>Usaha represif adalah usaha-usaha yang terorganisir, baik melalui lembaga maupun bukan dengan maksud menghilangkan pergelandangan dan pengemisan, serta mencegah meluasnya di dalam masyarakat</a:t>
            </a:r>
          </a:p>
        </p:txBody>
      </p:sp>
    </p:spTree>
    <p:extLst>
      <p:ext uri="{BB962C8B-B14F-4D97-AF65-F5344CB8AC3E}">
        <p14:creationId xmlns:p14="http://schemas.microsoft.com/office/powerpoint/2010/main" val="2777491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3DD4EB44-8352-4762-BD90-4C0D09FBEA3F}"/>
              </a:ext>
            </a:extLst>
          </p:cNvPr>
          <p:cNvSpPr/>
          <p:nvPr/>
        </p:nvSpPr>
        <p:spPr>
          <a:xfrm>
            <a:off x="597874" y="661859"/>
            <a:ext cx="8112369" cy="2585323"/>
          </a:xfrm>
          <a:prstGeom prst="rect">
            <a:avLst/>
          </a:prstGeom>
        </p:spPr>
        <p:txBody>
          <a:bodyPr wrap="square">
            <a:spAutoFit/>
          </a:bodyPr>
          <a:lstStyle/>
          <a:p>
            <a:pPr marL="342900" indent="-342900" algn="just">
              <a:buAutoNum type="alphaLcPeriod" startAt="3"/>
            </a:pPr>
            <a:r>
              <a:rPr lang="id-ID" b="1" dirty="0">
                <a:latin typeface="Arial" pitchFamily="34" charset="0"/>
                <a:cs typeface="Arial" pitchFamily="34" charset="0"/>
              </a:rPr>
              <a:t>usaha rehabilitasi sosial</a:t>
            </a:r>
            <a:endParaRPr lang="en-US" b="1" dirty="0">
              <a:latin typeface="Arial" pitchFamily="34" charset="0"/>
              <a:cs typeface="Arial" pitchFamily="34" charset="0"/>
            </a:endParaRPr>
          </a:p>
          <a:p>
            <a:pPr algn="just"/>
            <a:endParaRPr lang="en-US" dirty="0">
              <a:latin typeface="Arial" pitchFamily="34" charset="0"/>
              <a:cs typeface="Arial" pitchFamily="34" charset="0"/>
            </a:endParaRPr>
          </a:p>
          <a:p>
            <a:pPr algn="just"/>
            <a:r>
              <a:rPr lang="id-ID" dirty="0">
                <a:latin typeface="Arial" pitchFamily="34" charset="0"/>
                <a:cs typeface="Arial" pitchFamily="34" charset="0"/>
              </a:rPr>
              <a:t>Usaha rehabilitasi sosial merupakan usaha-usaha yang terorganisir meliputi usaha-usaha penyantunan, pemberian latihan dan pendidikan, pemulihan kemampuan dan penyaluran kembali, baik ke daerah-daerah pemukiman baru melalui transmigrasi maupun ke tengah-tengah masyarakat, sehingga dengan demikian para gelandangan dan pengemis, kembali memiliki kemampuan untuk hidup secara layak sesuai dengan martabat manusia sebagai Warganegara Republik Indonesia</a:t>
            </a:r>
          </a:p>
        </p:txBody>
      </p:sp>
      <p:sp>
        <p:nvSpPr>
          <p:cNvPr id="3" name="Rectangle 2">
            <a:extLst>
              <a:ext uri="{FF2B5EF4-FFF2-40B4-BE49-F238E27FC236}">
                <a16:creationId xmlns:a16="http://schemas.microsoft.com/office/drawing/2014/main" xmlns="" id="{2BE1C898-1C0E-4144-A222-C60D3A8BA63F}"/>
              </a:ext>
            </a:extLst>
          </p:cNvPr>
          <p:cNvSpPr/>
          <p:nvPr/>
        </p:nvSpPr>
        <p:spPr>
          <a:xfrm>
            <a:off x="597875" y="3610818"/>
            <a:ext cx="8112369" cy="2585323"/>
          </a:xfrm>
          <a:prstGeom prst="rect">
            <a:avLst/>
          </a:prstGeom>
        </p:spPr>
        <p:txBody>
          <a:bodyPr wrap="square">
            <a:spAutoFit/>
          </a:bodyPr>
          <a:lstStyle/>
          <a:p>
            <a:pPr marL="342900" indent="-342900" algn="just">
              <a:buAutoNum type="alphaLcPeriod" startAt="4"/>
            </a:pPr>
            <a:r>
              <a:rPr lang="id-ID" b="1" dirty="0">
                <a:latin typeface="Arial" pitchFamily="34" charset="0"/>
                <a:cs typeface="Arial" pitchFamily="34" charset="0"/>
              </a:rPr>
              <a:t>reintegrasi sosial</a:t>
            </a:r>
            <a:endParaRPr lang="en-US" b="1" dirty="0">
              <a:latin typeface="Arial" pitchFamily="34" charset="0"/>
              <a:cs typeface="Arial" pitchFamily="34" charset="0"/>
            </a:endParaRPr>
          </a:p>
          <a:p>
            <a:pPr algn="just"/>
            <a:endParaRPr lang="id-ID" dirty="0">
              <a:latin typeface="Arial" pitchFamily="34" charset="0"/>
              <a:cs typeface="Arial" pitchFamily="34" charset="0"/>
            </a:endParaRPr>
          </a:p>
          <a:p>
            <a:pPr algn="just"/>
            <a:r>
              <a:rPr lang="id-ID" dirty="0">
                <a:latin typeface="Arial" pitchFamily="34" charset="0"/>
                <a:cs typeface="Arial" pitchFamily="34" charset="0"/>
              </a:rPr>
              <a:t>Usaha reintegrasi sosial merupakan usaha-usaha yang terorganisir meliputi usaha memasyarakatkan kembali dan melakukan pengawasan serta pembinaan lanjut terhadap gelandangan dan pengemis, sehingga menjadi anggota masyarakat yang menghayati harga diri, serta memungkinkan pengembangan para gelandangan dan pengemis untuk memiliki kembali kemampuan guna mencapai taraf hidup, kehidupan, dan penghidupan yang layak sesuai dengan harkat martabat manusia</a:t>
            </a:r>
          </a:p>
        </p:txBody>
      </p:sp>
    </p:spTree>
    <p:extLst>
      <p:ext uri="{BB962C8B-B14F-4D97-AF65-F5344CB8AC3E}">
        <p14:creationId xmlns:p14="http://schemas.microsoft.com/office/powerpoint/2010/main" val="19257209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17A7E668-1CC7-49D7-8571-A807B4DC70C6}"/>
              </a:ext>
            </a:extLst>
          </p:cNvPr>
          <p:cNvSpPr/>
          <p:nvPr/>
        </p:nvSpPr>
        <p:spPr>
          <a:xfrm>
            <a:off x="679941" y="1726031"/>
            <a:ext cx="7983415" cy="2031325"/>
          </a:xfrm>
          <a:prstGeom prst="rect">
            <a:avLst/>
          </a:prstGeom>
        </p:spPr>
        <p:txBody>
          <a:bodyPr wrap="square">
            <a:spAutoFit/>
          </a:bodyPr>
          <a:lstStyle/>
          <a:p>
            <a:pPr algn="just"/>
            <a:r>
              <a:rPr lang="en-US" b="1" dirty="0" err="1">
                <a:latin typeface="Arial" pitchFamily="34" charset="0"/>
                <a:cs typeface="Arial" pitchFamily="34" charset="0"/>
              </a:rPr>
              <a:t>Penjelasan</a:t>
            </a:r>
            <a:r>
              <a:rPr lang="en-US" b="1" dirty="0">
                <a:latin typeface="Arial" pitchFamily="34" charset="0"/>
                <a:cs typeface="Arial" pitchFamily="34" charset="0"/>
              </a:rPr>
              <a:t> </a:t>
            </a:r>
            <a:r>
              <a:rPr lang="en-US" b="1" dirty="0" err="1">
                <a:latin typeface="Arial" pitchFamily="34" charset="0"/>
                <a:cs typeface="Arial" pitchFamily="34" charset="0"/>
              </a:rPr>
              <a:t>Pasal</a:t>
            </a:r>
            <a:r>
              <a:rPr lang="en-US" b="1" dirty="0">
                <a:latin typeface="Arial" pitchFamily="34" charset="0"/>
                <a:cs typeface="Arial" pitchFamily="34" charset="0"/>
              </a:rPr>
              <a:t> 4 </a:t>
            </a:r>
          </a:p>
          <a:p>
            <a:pPr algn="just"/>
            <a:r>
              <a:rPr lang="id-ID" dirty="0">
                <a:latin typeface="Arial" pitchFamily="34" charset="0"/>
                <a:cs typeface="Arial" pitchFamily="34" charset="0"/>
              </a:rPr>
              <a:t>Bahwasanya masalah gelandangan dan pengemis di daerah-daerah mempunyai latar</a:t>
            </a:r>
            <a:r>
              <a:rPr lang="en-US" dirty="0">
                <a:latin typeface="Arial" pitchFamily="34" charset="0"/>
                <a:cs typeface="Arial" pitchFamily="34" charset="0"/>
              </a:rPr>
              <a:t> </a:t>
            </a:r>
            <a:r>
              <a:rPr lang="id-ID" dirty="0">
                <a:latin typeface="Arial" pitchFamily="34" charset="0"/>
                <a:cs typeface="Arial" pitchFamily="34" charset="0"/>
              </a:rPr>
              <a:t>belakang dan situasi yang berbeda. Oleh karena itu dalam usaha penanggulangan</a:t>
            </a:r>
            <a:r>
              <a:rPr lang="en-US" dirty="0">
                <a:latin typeface="Arial" pitchFamily="34" charset="0"/>
                <a:cs typeface="Arial" pitchFamily="34" charset="0"/>
              </a:rPr>
              <a:t> </a:t>
            </a:r>
            <a:r>
              <a:rPr lang="id-ID" dirty="0">
                <a:latin typeface="Arial" pitchFamily="34" charset="0"/>
                <a:cs typeface="Arial" pitchFamily="34" charset="0"/>
              </a:rPr>
              <a:t>gelandangan dan pengemis, kapada </a:t>
            </a:r>
            <a:r>
              <a:rPr lang="id-ID" b="1" dirty="0">
                <a:latin typeface="Arial" pitchFamily="34" charset="0"/>
                <a:cs typeface="Arial" pitchFamily="34" charset="0"/>
              </a:rPr>
              <a:t>Pemerintah Daerah </a:t>
            </a:r>
            <a:r>
              <a:rPr lang="id-ID" dirty="0">
                <a:latin typeface="Arial" pitchFamily="34" charset="0"/>
                <a:cs typeface="Arial" pitchFamily="34" charset="0"/>
              </a:rPr>
              <a:t>perlu diberi wewenang</a:t>
            </a:r>
            <a:r>
              <a:rPr lang="en-US" dirty="0">
                <a:latin typeface="Arial" pitchFamily="34" charset="0"/>
                <a:cs typeface="Arial" pitchFamily="34" charset="0"/>
              </a:rPr>
              <a:t> </a:t>
            </a:r>
            <a:r>
              <a:rPr lang="id-ID" dirty="0">
                <a:latin typeface="Arial" pitchFamily="34" charset="0"/>
                <a:cs typeface="Arial" pitchFamily="34" charset="0"/>
              </a:rPr>
              <a:t>kebijaksanaan khusus sehingga dapat menerapkan rencana dan usahanya sesuai</a:t>
            </a:r>
            <a:r>
              <a:rPr lang="en-US" dirty="0">
                <a:latin typeface="Arial" pitchFamily="34" charset="0"/>
                <a:cs typeface="Arial" pitchFamily="34" charset="0"/>
              </a:rPr>
              <a:t> </a:t>
            </a:r>
            <a:r>
              <a:rPr lang="id-ID" dirty="0">
                <a:latin typeface="Arial" pitchFamily="34" charset="0"/>
                <a:cs typeface="Arial" pitchFamily="34" charset="0"/>
              </a:rPr>
              <a:t>dengan situasi dan kondisi daerah.</a:t>
            </a:r>
          </a:p>
        </p:txBody>
      </p:sp>
      <p:sp>
        <p:nvSpPr>
          <p:cNvPr id="3" name="Rectangle 2">
            <a:extLst>
              <a:ext uri="{FF2B5EF4-FFF2-40B4-BE49-F238E27FC236}">
                <a16:creationId xmlns:a16="http://schemas.microsoft.com/office/drawing/2014/main" xmlns="" id="{DCE56184-6618-4E8F-8E34-8B31D02BA1A4}"/>
              </a:ext>
            </a:extLst>
          </p:cNvPr>
          <p:cNvSpPr/>
          <p:nvPr/>
        </p:nvSpPr>
        <p:spPr>
          <a:xfrm>
            <a:off x="679941" y="685471"/>
            <a:ext cx="8030306" cy="923330"/>
          </a:xfrm>
          <a:prstGeom prst="rect">
            <a:avLst/>
          </a:prstGeom>
        </p:spPr>
        <p:txBody>
          <a:bodyPr wrap="square">
            <a:spAutoFit/>
          </a:bodyPr>
          <a:lstStyle/>
          <a:p>
            <a:pPr algn="just"/>
            <a:r>
              <a:rPr lang="id-ID" b="1" dirty="0">
                <a:latin typeface="Arial" pitchFamily="34" charset="0"/>
                <a:cs typeface="Arial" pitchFamily="34" charset="0"/>
              </a:rPr>
              <a:t>Pasal 4</a:t>
            </a:r>
            <a:r>
              <a:rPr lang="en-US" b="1" dirty="0">
                <a:latin typeface="Arial" pitchFamily="34" charset="0"/>
                <a:cs typeface="Arial" pitchFamily="34" charset="0"/>
              </a:rPr>
              <a:t> </a:t>
            </a:r>
            <a:r>
              <a:rPr lang="en-US" b="1" dirty="0" err="1">
                <a:latin typeface="Arial" pitchFamily="34" charset="0"/>
                <a:cs typeface="Arial" pitchFamily="34" charset="0"/>
              </a:rPr>
              <a:t>ayat</a:t>
            </a:r>
            <a:r>
              <a:rPr lang="en-US" b="1" dirty="0">
                <a:latin typeface="Arial" pitchFamily="34" charset="0"/>
                <a:cs typeface="Arial" pitchFamily="34" charset="0"/>
              </a:rPr>
              <a:t> </a:t>
            </a:r>
            <a:r>
              <a:rPr lang="id-ID" b="1" dirty="0">
                <a:latin typeface="Arial" pitchFamily="34" charset="0"/>
                <a:cs typeface="Arial" pitchFamily="34" charset="0"/>
              </a:rPr>
              <a:t>(1) </a:t>
            </a:r>
            <a:endParaRPr lang="en-US" b="1" dirty="0">
              <a:latin typeface="Arial" pitchFamily="34" charset="0"/>
              <a:cs typeface="Arial" pitchFamily="34" charset="0"/>
            </a:endParaRPr>
          </a:p>
          <a:p>
            <a:pPr algn="just"/>
            <a:r>
              <a:rPr lang="id-ID" dirty="0">
                <a:latin typeface="Arial" pitchFamily="34" charset="0"/>
                <a:cs typeface="Arial" pitchFamily="34" charset="0"/>
              </a:rPr>
              <a:t>Pemerintah Daerah dapat melaksanakan kebijaksanaan khusus berdasarkan</a:t>
            </a:r>
            <a:r>
              <a:rPr lang="en-US" dirty="0">
                <a:latin typeface="Arial" pitchFamily="34" charset="0"/>
                <a:cs typeface="Arial" pitchFamily="34" charset="0"/>
              </a:rPr>
              <a:t> </a:t>
            </a:r>
            <a:r>
              <a:rPr lang="id-ID" dirty="0">
                <a:latin typeface="Arial" pitchFamily="34" charset="0"/>
                <a:cs typeface="Arial" pitchFamily="34" charset="0"/>
              </a:rPr>
              <a:t>kondisi daerah</a:t>
            </a:r>
            <a:r>
              <a:rPr lang="en-US" dirty="0">
                <a:latin typeface="Arial" pitchFamily="34" charset="0"/>
                <a:cs typeface="Arial" pitchFamily="34" charset="0"/>
              </a:rPr>
              <a:t>.</a:t>
            </a:r>
            <a:r>
              <a:rPr lang="id-ID" dirty="0">
                <a:latin typeface="Arial" pitchFamily="34" charset="0"/>
                <a:cs typeface="Arial" pitchFamily="34" charset="0"/>
              </a:rPr>
              <a:t> </a:t>
            </a:r>
          </a:p>
        </p:txBody>
      </p:sp>
    </p:spTree>
    <p:extLst>
      <p:ext uri="{BB962C8B-B14F-4D97-AF65-F5344CB8AC3E}">
        <p14:creationId xmlns:p14="http://schemas.microsoft.com/office/powerpoint/2010/main" val="5770743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834966F-9222-4AC7-897C-46FDC15027C1}"/>
              </a:ext>
            </a:extLst>
          </p:cNvPr>
          <p:cNvSpPr/>
          <p:nvPr/>
        </p:nvSpPr>
        <p:spPr>
          <a:xfrm>
            <a:off x="1392579" y="313717"/>
            <a:ext cx="2708960" cy="64633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smtClean="0">
                <a:ln w="0"/>
                <a:solidFill>
                  <a:srgbClr val="FF0000"/>
                </a:solidFill>
                <a:effectLst/>
                <a:uLnTx/>
                <a:uFillTx/>
                <a:latin typeface="Arial" pitchFamily="34" charset="0"/>
                <a:cs typeface="Arial" pitchFamily="34" charset="0"/>
              </a:rPr>
              <a:t>EKSISTING</a:t>
            </a:r>
          </a:p>
        </p:txBody>
      </p:sp>
      <p:sp>
        <p:nvSpPr>
          <p:cNvPr id="2" name="Rectangle 1"/>
          <p:cNvSpPr/>
          <p:nvPr/>
        </p:nvSpPr>
        <p:spPr>
          <a:xfrm>
            <a:off x="1508760" y="1382672"/>
            <a:ext cx="6938010" cy="5078313"/>
          </a:xfrm>
          <a:prstGeom prst="rect">
            <a:avLst/>
          </a:prstGeom>
        </p:spPr>
        <p:txBody>
          <a:bodyPr wrap="square">
            <a:spAutoFit/>
          </a:bodyPr>
          <a:lstStyle/>
          <a:p>
            <a:pPr algn="just">
              <a:lnSpc>
                <a:spcPct val="150000"/>
              </a:lnSpc>
            </a:pPr>
            <a:r>
              <a:rPr lang="en-US" dirty="0" err="1">
                <a:latin typeface="Arial" pitchFamily="34" charset="0"/>
                <a:ea typeface="Calibri"/>
                <a:cs typeface="Arial" pitchFamily="34" charset="0"/>
              </a:rPr>
              <a:t>Badan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Pusat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Statistik</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mencatat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jumlah</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penduduk</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pertengahan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2023 </a:t>
            </a:r>
            <a:r>
              <a:rPr lang="en-US" dirty="0" err="1">
                <a:latin typeface="Arial" pitchFamily="34" charset="0"/>
                <a:ea typeface="Calibri"/>
                <a:cs typeface="Arial" pitchFamily="34" charset="0"/>
              </a:rPr>
              <a:t>sejumlah</a:t>
            </a:r>
            <a:r>
              <a:rPr lang="en-US" dirty="0">
                <a:latin typeface="Arial" pitchFamily="34" charset="0"/>
                <a:ea typeface="Calibri"/>
                <a:cs typeface="Arial" pitchFamily="34" charset="0"/>
              </a:rPr>
              <a:t> </a:t>
            </a:r>
            <a:r>
              <a:rPr lang="en-US" b="1" dirty="0">
                <a:solidFill>
                  <a:srgbClr val="FF0000"/>
                </a:solidFill>
                <a:latin typeface="Arial" pitchFamily="34" charset="0"/>
                <a:ea typeface="Calibri"/>
                <a:cs typeface="Arial" pitchFamily="34" charset="0"/>
              </a:rPr>
              <a:t>278.696.200</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sedangkan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persentase</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penduduk</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miskin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September 2023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a:t>
            </a:r>
            <a:r>
              <a:rPr lang="en-US" b="1" dirty="0">
                <a:solidFill>
                  <a:srgbClr val="FF0000"/>
                </a:solidFill>
                <a:latin typeface="Arial" pitchFamily="34" charset="0"/>
                <a:ea typeface="Calibri"/>
                <a:cs typeface="Arial" pitchFamily="34" charset="0"/>
              </a:rPr>
              <a:t>9,36 </a:t>
            </a:r>
            <a:r>
              <a:rPr lang="en-US" b="1" dirty="0" err="1">
                <a:solidFill>
                  <a:srgbClr val="FF0000"/>
                </a:solidFill>
                <a:latin typeface="Arial" pitchFamily="34" charset="0"/>
                <a:ea typeface="Calibri"/>
                <a:cs typeface="Arial" pitchFamily="34" charset="0"/>
              </a:rPr>
              <a:t>persen</a:t>
            </a:r>
            <a:r>
              <a:rPr lang="en-US" b="1" dirty="0">
                <a:solidFill>
                  <a:srgbClr val="FF0000"/>
                </a:solidFill>
                <a:latin typeface="Arial" pitchFamily="34" charset="0"/>
                <a:ea typeface="Calibri"/>
                <a:cs typeface="Arial" pitchFamily="34" charset="0"/>
              </a:rPr>
              <a:t> </a:t>
            </a:r>
            <a:r>
              <a:rPr lang="en-US" dirty="0" err="1">
                <a:latin typeface="Arial" pitchFamily="34" charset="0"/>
                <a:ea typeface="Calibri"/>
                <a:cs typeface="Arial" pitchFamily="34" charset="0"/>
              </a:rPr>
              <a:t>atau</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sejumlah</a:t>
            </a:r>
            <a:r>
              <a:rPr lang="en-US" dirty="0">
                <a:latin typeface="Arial" pitchFamily="34" charset="0"/>
                <a:ea typeface="Calibri"/>
                <a:cs typeface="Arial" pitchFamily="34" charset="0"/>
              </a:rPr>
              <a:t> </a:t>
            </a:r>
            <a:r>
              <a:rPr lang="en-US" b="1" dirty="0">
                <a:solidFill>
                  <a:srgbClr val="FF0000"/>
                </a:solidFill>
                <a:latin typeface="Arial" pitchFamily="34" charset="0"/>
                <a:ea typeface="Calibri"/>
                <a:cs typeface="Arial" pitchFamily="34" charset="0"/>
              </a:rPr>
              <a:t>26.085.964,32</a:t>
            </a:r>
            <a:r>
              <a:rPr lang="en-US" dirty="0">
                <a:latin typeface="Arial" pitchFamily="34" charset="0"/>
                <a:ea typeface="Calibri"/>
                <a:cs typeface="Arial" pitchFamily="34" charset="0"/>
              </a:rPr>
              <a:t> orang. </a:t>
            </a:r>
            <a:r>
              <a:rPr lang="en-US" dirty="0" err="1">
                <a:latin typeface="Arial" pitchFamily="34" charset="0"/>
                <a:ea typeface="Calibri"/>
                <a:cs typeface="Arial" pitchFamily="34" charset="0"/>
              </a:rPr>
              <a:t>Persentase</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penduduk</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miskin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perkotaan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September 2023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7,29 </a:t>
            </a:r>
            <a:r>
              <a:rPr lang="en-US" dirty="0" err="1">
                <a:latin typeface="Arial" pitchFamily="34" charset="0"/>
                <a:ea typeface="Calibri"/>
                <a:cs typeface="Arial" pitchFamily="34" charset="0"/>
              </a:rPr>
              <a:t>persen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atau</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sejumlah</a:t>
            </a:r>
            <a:r>
              <a:rPr lang="en-US" dirty="0">
                <a:latin typeface="Arial" pitchFamily="34" charset="0"/>
                <a:ea typeface="Calibri"/>
                <a:cs typeface="Arial" pitchFamily="34" charset="0"/>
              </a:rPr>
              <a:t> 20.316.952,98 orang, </a:t>
            </a:r>
            <a:r>
              <a:rPr lang="en-US" dirty="0" err="1">
                <a:latin typeface="Arial" pitchFamily="34" charset="0"/>
                <a:ea typeface="Calibri"/>
                <a:cs typeface="Arial" pitchFamily="34" charset="0"/>
              </a:rPr>
              <a:t>sementara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persentase</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penduduk</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miskin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perdesaan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September 2023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12,22 </a:t>
            </a:r>
            <a:r>
              <a:rPr lang="en-US" dirty="0" err="1">
                <a:latin typeface="Arial" pitchFamily="34" charset="0"/>
                <a:ea typeface="Calibri"/>
                <a:cs typeface="Arial" pitchFamily="34" charset="0"/>
              </a:rPr>
              <a:t>persen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atau</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sejumlah</a:t>
            </a:r>
            <a:r>
              <a:rPr lang="en-US" dirty="0">
                <a:latin typeface="Arial" pitchFamily="34" charset="0"/>
                <a:ea typeface="Calibri"/>
                <a:cs typeface="Arial" pitchFamily="34" charset="0"/>
              </a:rPr>
              <a:t> 3.417.836,24 orang. </a:t>
            </a:r>
            <a:endParaRPr lang="en-US" dirty="0" smtClean="0">
              <a:latin typeface="Arial" pitchFamily="34" charset="0"/>
              <a:ea typeface="Calibri"/>
              <a:cs typeface="Arial" pitchFamily="34" charset="0"/>
            </a:endParaRPr>
          </a:p>
          <a:p>
            <a:pPr algn="just">
              <a:lnSpc>
                <a:spcPct val="150000"/>
              </a:lnSpc>
            </a:pPr>
            <a:r>
              <a:rPr lang="en-US" dirty="0" err="1" smtClean="0">
                <a:latin typeface="Arial" pitchFamily="34" charset="0"/>
                <a:ea typeface="Calibri"/>
                <a:cs typeface="Arial" pitchFamily="34" charset="0"/>
              </a:rPr>
              <a:t>Garis</a:t>
            </a:r>
            <a:r>
              <a:rPr lang="en-US" dirty="0" smtClean="0">
                <a:latin typeface="Arial" pitchFamily="34" charset="0"/>
                <a:ea typeface="Calibri"/>
                <a:cs typeface="Arial" pitchFamily="34" charset="0"/>
              </a:rPr>
              <a:t> </a:t>
            </a:r>
            <a:r>
              <a:rPr lang="en-US" dirty="0" err="1">
                <a:latin typeface="Arial" pitchFamily="34" charset="0"/>
                <a:ea typeface="Calibri"/>
                <a:cs typeface="Arial" pitchFamily="34" charset="0"/>
              </a:rPr>
              <a:t>Kemiskinan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Maret</a:t>
            </a:r>
            <a:r>
              <a:rPr lang="en-US" dirty="0">
                <a:latin typeface="Arial" pitchFamily="34" charset="0"/>
                <a:ea typeface="Calibri"/>
                <a:cs typeface="Arial" pitchFamily="34" charset="0"/>
              </a:rPr>
              <a:t> 2023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a:t>
            </a:r>
            <a:r>
              <a:rPr lang="en-US" b="1" dirty="0" err="1" smtClean="0">
                <a:solidFill>
                  <a:srgbClr val="FF0000"/>
                </a:solidFill>
                <a:latin typeface="Arial" pitchFamily="34" charset="0"/>
                <a:ea typeface="Calibri"/>
                <a:cs typeface="Arial" pitchFamily="34" charset="0"/>
              </a:rPr>
              <a:t>Rp</a:t>
            </a:r>
            <a:r>
              <a:rPr lang="en-US" b="1" dirty="0" smtClean="0">
                <a:solidFill>
                  <a:srgbClr val="FF0000"/>
                </a:solidFill>
                <a:latin typeface="Arial" pitchFamily="34" charset="0"/>
                <a:ea typeface="Calibri"/>
                <a:cs typeface="Arial" pitchFamily="34" charset="0"/>
              </a:rPr>
              <a:t> 550.458</a:t>
            </a:r>
            <a:r>
              <a:rPr lang="en-US" dirty="0">
                <a:latin typeface="Arial" pitchFamily="34" charset="0"/>
                <a:ea typeface="Calibri"/>
                <a:cs typeface="Arial" pitchFamily="34" charset="0"/>
              </a:rPr>
              <a:t>,-/</a:t>
            </a:r>
            <a:r>
              <a:rPr lang="en-US" dirty="0" err="1">
                <a:latin typeface="Arial" pitchFamily="34" charset="0"/>
                <a:ea typeface="Calibri"/>
                <a:cs typeface="Arial" pitchFamily="34" charset="0"/>
              </a:rPr>
              <a:t>kapita</a:t>
            </a:r>
            <a:r>
              <a:rPr lang="en-US" dirty="0">
                <a:latin typeface="Arial" pitchFamily="34" charset="0"/>
                <a:ea typeface="Calibri"/>
                <a:cs typeface="Arial" pitchFamily="34" charset="0"/>
              </a:rPr>
              <a:t>/</a:t>
            </a:r>
            <a:r>
              <a:rPr lang="en-US" dirty="0" err="1">
                <a:latin typeface="Arial" pitchFamily="34" charset="0"/>
                <a:ea typeface="Calibri"/>
                <a:cs typeface="Arial" pitchFamily="34" charset="0"/>
              </a:rPr>
              <a:t>bulan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dengan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komposisi</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Garis</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Kemiskinan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Makanan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Rp408.522,- (74,21 </a:t>
            </a:r>
            <a:r>
              <a:rPr lang="en-US" dirty="0" err="1">
                <a:latin typeface="Arial" pitchFamily="34" charset="0"/>
                <a:ea typeface="Calibri"/>
                <a:cs typeface="Arial" pitchFamily="34" charset="0"/>
              </a:rPr>
              <a:t>persen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dan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Garis</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Kemiskinan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Bukan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Makanan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Rp141.936,- (25,79 </a:t>
            </a:r>
            <a:r>
              <a:rPr lang="en-US" dirty="0" err="1">
                <a:latin typeface="Arial" pitchFamily="34" charset="0"/>
                <a:ea typeface="Calibri"/>
                <a:cs typeface="Arial" pitchFamily="34" charset="0"/>
              </a:rPr>
              <a:t>persen</a:t>
            </a:r>
            <a:r>
              <a:rPr lang="en-US" dirty="0">
                <a:latin typeface="Arial" pitchFamily="34" charset="0"/>
                <a:ea typeface="Calibri"/>
                <a:cs typeface="Arial" pitchFamily="34" charset="0"/>
              </a:rPr>
              <a:t>).</a:t>
            </a:r>
            <a:endParaRPr lang="en-US" dirty="0">
              <a:latin typeface="Arial" pitchFamily="34" charset="0"/>
              <a:cs typeface="Arial" pitchFamily="34" charset="0"/>
            </a:endParaRPr>
          </a:p>
        </p:txBody>
      </p:sp>
      <p:sp>
        <p:nvSpPr>
          <p:cNvPr id="6" name="Rectangle 5">
            <a:extLst>
              <a:ext uri="{FF2B5EF4-FFF2-40B4-BE49-F238E27FC236}">
                <a16:creationId xmlns:a16="http://schemas.microsoft.com/office/drawing/2014/main" xmlns="" id="{0834966F-9222-4AC7-897C-46FDC15027C1}"/>
              </a:ext>
            </a:extLst>
          </p:cNvPr>
          <p:cNvSpPr/>
          <p:nvPr/>
        </p:nvSpPr>
        <p:spPr>
          <a:xfrm rot="16200000">
            <a:off x="-290073" y="3475437"/>
            <a:ext cx="2708960" cy="64633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w="0"/>
                <a:solidFill>
                  <a:srgbClr val="0070C0"/>
                </a:solidFill>
                <a:effectLst/>
                <a:uLnTx/>
                <a:uFillTx/>
                <a:latin typeface="Arial" pitchFamily="34" charset="0"/>
                <a:cs typeface="Arial" pitchFamily="34" charset="0"/>
              </a:rPr>
              <a:t>NASIONAL</a:t>
            </a:r>
          </a:p>
        </p:txBody>
      </p:sp>
    </p:spTree>
    <p:extLst>
      <p:ext uri="{BB962C8B-B14F-4D97-AF65-F5344CB8AC3E}">
        <p14:creationId xmlns:p14="http://schemas.microsoft.com/office/powerpoint/2010/main" val="16333880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834966F-9222-4AC7-897C-46FDC15027C1}"/>
              </a:ext>
            </a:extLst>
          </p:cNvPr>
          <p:cNvSpPr/>
          <p:nvPr/>
        </p:nvSpPr>
        <p:spPr>
          <a:xfrm>
            <a:off x="1392579" y="313717"/>
            <a:ext cx="2708960" cy="64633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smtClean="0">
                <a:ln w="0"/>
                <a:solidFill>
                  <a:srgbClr val="FF0000"/>
                </a:solidFill>
                <a:effectLst/>
                <a:uLnTx/>
                <a:uFillTx/>
                <a:latin typeface="Arial" pitchFamily="34" charset="0"/>
                <a:cs typeface="Arial" pitchFamily="34" charset="0"/>
              </a:rPr>
              <a:t>EKSISTING</a:t>
            </a:r>
          </a:p>
        </p:txBody>
      </p:sp>
      <p:sp>
        <p:nvSpPr>
          <p:cNvPr id="2" name="Rectangle 1"/>
          <p:cNvSpPr/>
          <p:nvPr/>
        </p:nvSpPr>
        <p:spPr>
          <a:xfrm>
            <a:off x="1508760" y="1725572"/>
            <a:ext cx="6938010" cy="4247317"/>
          </a:xfrm>
          <a:prstGeom prst="rect">
            <a:avLst/>
          </a:prstGeom>
        </p:spPr>
        <p:txBody>
          <a:bodyPr wrap="square">
            <a:spAutoFit/>
          </a:bodyPr>
          <a:lstStyle/>
          <a:p>
            <a:pPr algn="just">
              <a:lnSpc>
                <a:spcPct val="150000"/>
              </a:lnSpc>
            </a:pPr>
            <a:r>
              <a:rPr lang="en-US" dirty="0" err="1">
                <a:latin typeface="Arial" pitchFamily="34" charset="0"/>
                <a:ea typeface="Calibri"/>
                <a:cs typeface="Arial" pitchFamily="34" charset="0"/>
              </a:rPr>
              <a:t>Badan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Pusat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Statistik</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mencatat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garis</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kemiskinan</a:t>
            </a:r>
            <a:r>
              <a:rPr lang="en-US" dirty="0">
                <a:latin typeface="Arial" pitchFamily="34" charset="0"/>
                <a:ea typeface="Calibri"/>
                <a:cs typeface="Arial" pitchFamily="34" charset="0"/>
              </a:rPr>
              <a:t> di </a:t>
            </a:r>
            <a:r>
              <a:rPr lang="en-US" dirty="0" err="1">
                <a:latin typeface="Arial" pitchFamily="34" charset="0"/>
                <a:ea typeface="Calibri"/>
                <a:cs typeface="Arial" pitchFamily="34" charset="0"/>
              </a:rPr>
              <a:t>Provinsi</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Jawa</a:t>
            </a:r>
            <a:r>
              <a:rPr lang="en-US" dirty="0">
                <a:latin typeface="Arial" pitchFamily="34" charset="0"/>
                <a:ea typeface="Calibri"/>
                <a:cs typeface="Arial" pitchFamily="34" charset="0"/>
              </a:rPr>
              <a:t> Tengah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2021 – 2023, yang </a:t>
            </a:r>
            <a:r>
              <a:rPr lang="en-US" dirty="0" err="1">
                <a:latin typeface="Arial" pitchFamily="34" charset="0"/>
                <a:ea typeface="Calibri"/>
                <a:cs typeface="Arial" pitchFamily="34" charset="0"/>
              </a:rPr>
              <a:t>menunjukan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bahwa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Provinsi</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Jawa</a:t>
            </a:r>
            <a:r>
              <a:rPr lang="en-US" dirty="0">
                <a:latin typeface="Arial" pitchFamily="34" charset="0"/>
                <a:ea typeface="Calibri"/>
                <a:cs typeface="Arial" pitchFamily="34" charset="0"/>
              </a:rPr>
              <a:t> Tengah </a:t>
            </a:r>
            <a:r>
              <a:rPr lang="en-US" dirty="0" err="1">
                <a:latin typeface="Arial" pitchFamily="34" charset="0"/>
                <a:ea typeface="Calibri"/>
                <a:cs typeface="Arial" pitchFamily="34" charset="0"/>
              </a:rPr>
              <a:t>masih</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berada</a:t>
            </a:r>
            <a:r>
              <a:rPr lang="en-US" dirty="0">
                <a:latin typeface="Arial" pitchFamily="34" charset="0"/>
                <a:ea typeface="Calibri"/>
                <a:cs typeface="Arial" pitchFamily="34" charset="0"/>
              </a:rPr>
              <a:t> di </a:t>
            </a:r>
            <a:r>
              <a:rPr lang="en-US" dirty="0" err="1">
                <a:latin typeface="Arial" pitchFamily="34" charset="0"/>
                <a:ea typeface="Calibri"/>
                <a:cs typeface="Arial" pitchFamily="34" charset="0"/>
              </a:rPr>
              <a:t>bawah</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garis</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kemiskinan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nasional</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yaitu</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2021 </a:t>
            </a:r>
            <a:r>
              <a:rPr lang="en-US" dirty="0" err="1">
                <a:latin typeface="Arial" pitchFamily="34" charset="0"/>
                <a:ea typeface="Calibri"/>
                <a:cs typeface="Arial" pitchFamily="34" charset="0"/>
              </a:rPr>
              <a:t>garis</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kemiskinan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Rp</a:t>
            </a:r>
            <a:r>
              <a:rPr lang="en-US" dirty="0">
                <a:latin typeface="Arial" pitchFamily="34" charset="0"/>
                <a:ea typeface="Calibri"/>
                <a:cs typeface="Arial" pitchFamily="34" charset="0"/>
              </a:rPr>
              <a:t> 409.193.00,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2022 </a:t>
            </a:r>
            <a:r>
              <a:rPr lang="en-US" b="1" dirty="0" err="1">
                <a:solidFill>
                  <a:srgbClr val="FF0000"/>
                </a:solidFill>
                <a:latin typeface="Arial" pitchFamily="34" charset="0"/>
                <a:ea typeface="Calibri"/>
                <a:cs typeface="Arial" pitchFamily="34" charset="0"/>
              </a:rPr>
              <a:t>garis</a:t>
            </a:r>
            <a:r>
              <a:rPr lang="en-US" b="1" dirty="0">
                <a:solidFill>
                  <a:srgbClr val="FF0000"/>
                </a:solidFill>
                <a:latin typeface="Arial" pitchFamily="34" charset="0"/>
                <a:ea typeface="Calibri"/>
                <a:cs typeface="Arial" pitchFamily="34" charset="0"/>
              </a:rPr>
              <a:t> </a:t>
            </a:r>
            <a:r>
              <a:rPr lang="en-US" b="1" dirty="0" err="1">
                <a:solidFill>
                  <a:srgbClr val="FF0000"/>
                </a:solidFill>
                <a:latin typeface="Arial" pitchFamily="34" charset="0"/>
                <a:ea typeface="Calibri"/>
                <a:cs typeface="Arial" pitchFamily="34" charset="0"/>
              </a:rPr>
              <a:t>kemiskinan</a:t>
            </a:r>
            <a:r>
              <a:rPr lang="en-US" b="1" dirty="0">
                <a:solidFill>
                  <a:srgbClr val="FF0000"/>
                </a:solidFill>
                <a:latin typeface="Arial" pitchFamily="34" charset="0"/>
                <a:ea typeface="Calibri"/>
                <a:cs typeface="Arial" pitchFamily="34" charset="0"/>
              </a:rPr>
              <a:t>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Rp</a:t>
            </a:r>
            <a:r>
              <a:rPr lang="en-US" dirty="0">
                <a:latin typeface="Arial" pitchFamily="34" charset="0"/>
                <a:ea typeface="Calibri"/>
                <a:cs typeface="Arial" pitchFamily="34" charset="0"/>
              </a:rPr>
              <a:t> 438.833.00, </a:t>
            </a:r>
            <a:r>
              <a:rPr lang="en-US" dirty="0" err="1">
                <a:latin typeface="Arial" pitchFamily="34" charset="0"/>
                <a:ea typeface="Calibri"/>
                <a:cs typeface="Arial" pitchFamily="34" charset="0"/>
              </a:rPr>
              <a:t>dan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2023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a:t>
            </a:r>
            <a:r>
              <a:rPr lang="en-US" b="1" dirty="0" err="1">
                <a:solidFill>
                  <a:srgbClr val="FF0000"/>
                </a:solidFill>
                <a:latin typeface="Arial" pitchFamily="34" charset="0"/>
                <a:ea typeface="Calibri"/>
                <a:cs typeface="Arial" pitchFamily="34" charset="0"/>
              </a:rPr>
              <a:t>Rp</a:t>
            </a:r>
            <a:r>
              <a:rPr lang="en-US" b="1" dirty="0">
                <a:solidFill>
                  <a:srgbClr val="FF0000"/>
                </a:solidFill>
                <a:latin typeface="Arial" pitchFamily="34" charset="0"/>
                <a:ea typeface="Calibri"/>
                <a:cs typeface="Arial" pitchFamily="34" charset="0"/>
              </a:rPr>
              <a:t> 477.580.00</a:t>
            </a:r>
            <a:r>
              <a:rPr lang="en-US" dirty="0">
                <a:latin typeface="Arial" pitchFamily="34" charset="0"/>
                <a:ea typeface="Calibri"/>
                <a:cs typeface="Arial" pitchFamily="34" charset="0"/>
              </a:rPr>
              <a:t>. Ada pun </a:t>
            </a:r>
            <a:r>
              <a:rPr lang="en-US" b="1" dirty="0" err="1">
                <a:solidFill>
                  <a:srgbClr val="FF0000"/>
                </a:solidFill>
                <a:latin typeface="Arial" pitchFamily="34" charset="0"/>
                <a:ea typeface="Calibri"/>
                <a:cs typeface="Arial" pitchFamily="34" charset="0"/>
              </a:rPr>
              <a:t>penduduk</a:t>
            </a:r>
            <a:r>
              <a:rPr lang="en-US" b="1" dirty="0">
                <a:solidFill>
                  <a:srgbClr val="FF0000"/>
                </a:solidFill>
                <a:latin typeface="Arial" pitchFamily="34" charset="0"/>
                <a:ea typeface="Calibri"/>
                <a:cs typeface="Arial" pitchFamily="34" charset="0"/>
              </a:rPr>
              <a:t>  </a:t>
            </a:r>
            <a:r>
              <a:rPr lang="en-US" b="1" dirty="0" err="1">
                <a:solidFill>
                  <a:srgbClr val="FF0000"/>
                </a:solidFill>
                <a:latin typeface="Arial" pitchFamily="34" charset="0"/>
                <a:ea typeface="Calibri"/>
                <a:cs typeface="Arial" pitchFamily="34" charset="0"/>
              </a:rPr>
              <a:t>miskin</a:t>
            </a:r>
            <a:r>
              <a:rPr lang="en-US" b="1" dirty="0">
                <a:solidFill>
                  <a:srgbClr val="FF0000"/>
                </a:solidFill>
                <a:latin typeface="Arial" pitchFamily="34" charset="0"/>
                <a:ea typeface="Calibri"/>
                <a:cs typeface="Arial" pitchFamily="34" charset="0"/>
              </a:rPr>
              <a:t> </a:t>
            </a:r>
            <a:r>
              <a:rPr lang="en-US" dirty="0">
                <a:latin typeface="Arial" pitchFamily="34" charset="0"/>
                <a:ea typeface="Calibri"/>
                <a:cs typeface="Arial" pitchFamily="34" charset="0"/>
              </a:rPr>
              <a:t>yang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sejumlah</a:t>
            </a:r>
            <a:r>
              <a:rPr lang="en-US" dirty="0">
                <a:latin typeface="Arial" pitchFamily="34" charset="0"/>
                <a:ea typeface="Calibri"/>
                <a:cs typeface="Arial" pitchFamily="34" charset="0"/>
              </a:rPr>
              <a:t> 4.109.750  </a:t>
            </a:r>
            <a:r>
              <a:rPr lang="en-US" dirty="0" err="1">
                <a:latin typeface="Arial" pitchFamily="34" charset="0"/>
                <a:ea typeface="Calibri"/>
                <a:cs typeface="Arial" pitchFamily="34" charset="0"/>
              </a:rPr>
              <a:t>jiwa</a:t>
            </a:r>
            <a:r>
              <a:rPr lang="en-US" dirty="0">
                <a:latin typeface="Arial" pitchFamily="34" charset="0"/>
                <a:ea typeface="Calibri"/>
                <a:cs typeface="Arial" pitchFamily="34" charset="0"/>
              </a:rPr>
              <a:t> (11,79%),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2022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3.831.440 </a:t>
            </a:r>
            <a:r>
              <a:rPr lang="en-US" dirty="0" err="1">
                <a:latin typeface="Arial" pitchFamily="34" charset="0"/>
                <a:ea typeface="Calibri"/>
                <a:cs typeface="Arial" pitchFamily="34" charset="0"/>
              </a:rPr>
              <a:t>jiwa</a:t>
            </a:r>
            <a:r>
              <a:rPr lang="en-US" dirty="0">
                <a:latin typeface="Arial" pitchFamily="34" charset="0"/>
                <a:ea typeface="Calibri"/>
                <a:cs typeface="Arial" pitchFamily="34" charset="0"/>
              </a:rPr>
              <a:t> (10,93%), </a:t>
            </a:r>
            <a:r>
              <a:rPr lang="en-US" dirty="0" err="1">
                <a:latin typeface="Arial" pitchFamily="34" charset="0"/>
                <a:ea typeface="Calibri"/>
                <a:cs typeface="Arial" pitchFamily="34" charset="0"/>
              </a:rPr>
              <a:t>dan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2023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sejumlah</a:t>
            </a:r>
            <a:r>
              <a:rPr lang="en-US" dirty="0">
                <a:latin typeface="Arial" pitchFamily="34" charset="0"/>
                <a:ea typeface="Calibri"/>
                <a:cs typeface="Arial" pitchFamily="34" charset="0"/>
              </a:rPr>
              <a:t> </a:t>
            </a:r>
            <a:r>
              <a:rPr lang="en-US" b="1" dirty="0">
                <a:solidFill>
                  <a:srgbClr val="FF0000"/>
                </a:solidFill>
                <a:latin typeface="Arial" pitchFamily="34" charset="0"/>
                <a:ea typeface="Calibri"/>
                <a:cs typeface="Arial" pitchFamily="34" charset="0"/>
              </a:rPr>
              <a:t>3.791.500</a:t>
            </a:r>
            <a:r>
              <a:rPr lang="en-US" dirty="0">
                <a:latin typeface="Arial" pitchFamily="34" charset="0"/>
                <a:ea typeface="Calibri"/>
                <a:cs typeface="Arial" pitchFamily="34" charset="0"/>
              </a:rPr>
              <a:t> (10,77</a:t>
            </a:r>
            <a:r>
              <a:rPr lang="en-US" dirty="0" smtClean="0">
                <a:latin typeface="Arial" pitchFamily="34" charset="0"/>
                <a:ea typeface="Calibri"/>
                <a:cs typeface="Arial" pitchFamily="34" charset="0"/>
              </a:rPr>
              <a:t>%)</a:t>
            </a:r>
          </a:p>
          <a:p>
            <a:pPr algn="just">
              <a:lnSpc>
                <a:spcPct val="150000"/>
              </a:lnSpc>
            </a:pPr>
            <a:endParaRPr lang="en-US" dirty="0">
              <a:latin typeface="Arial" pitchFamily="34" charset="0"/>
              <a:cs typeface="Arial" pitchFamily="34" charset="0"/>
            </a:endParaRPr>
          </a:p>
        </p:txBody>
      </p:sp>
      <p:sp>
        <p:nvSpPr>
          <p:cNvPr id="6" name="Rectangle 5">
            <a:extLst>
              <a:ext uri="{FF2B5EF4-FFF2-40B4-BE49-F238E27FC236}">
                <a16:creationId xmlns:a16="http://schemas.microsoft.com/office/drawing/2014/main" xmlns="" id="{0834966F-9222-4AC7-897C-46FDC15027C1}"/>
              </a:ext>
            </a:extLst>
          </p:cNvPr>
          <p:cNvSpPr/>
          <p:nvPr/>
        </p:nvSpPr>
        <p:spPr>
          <a:xfrm rot="16200000">
            <a:off x="-956202" y="3286213"/>
            <a:ext cx="4041219" cy="64633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w="0"/>
                <a:solidFill>
                  <a:srgbClr val="0070C0"/>
                </a:solidFill>
                <a:effectLst/>
                <a:uLnTx/>
                <a:uFillTx/>
                <a:latin typeface="Arial" pitchFamily="34" charset="0"/>
                <a:cs typeface="Arial" pitchFamily="34" charset="0"/>
              </a:rPr>
              <a:t>JAWA TENGAH</a:t>
            </a:r>
          </a:p>
        </p:txBody>
      </p:sp>
    </p:spTree>
    <p:extLst>
      <p:ext uri="{BB962C8B-B14F-4D97-AF65-F5344CB8AC3E}">
        <p14:creationId xmlns:p14="http://schemas.microsoft.com/office/powerpoint/2010/main" val="15988367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834966F-9222-4AC7-897C-46FDC15027C1}"/>
              </a:ext>
            </a:extLst>
          </p:cNvPr>
          <p:cNvSpPr/>
          <p:nvPr/>
        </p:nvSpPr>
        <p:spPr>
          <a:xfrm>
            <a:off x="1392579" y="313717"/>
            <a:ext cx="2708960" cy="64633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smtClean="0">
                <a:ln w="0"/>
                <a:solidFill>
                  <a:srgbClr val="FF0000"/>
                </a:solidFill>
                <a:effectLst/>
                <a:uLnTx/>
                <a:uFillTx/>
                <a:latin typeface="Arial" pitchFamily="34" charset="0"/>
                <a:cs typeface="Arial" pitchFamily="34" charset="0"/>
              </a:rPr>
              <a:t>EKSISTING</a:t>
            </a:r>
          </a:p>
        </p:txBody>
      </p:sp>
      <p:sp>
        <p:nvSpPr>
          <p:cNvPr id="2" name="Rectangle 1"/>
          <p:cNvSpPr/>
          <p:nvPr/>
        </p:nvSpPr>
        <p:spPr>
          <a:xfrm>
            <a:off x="1508760" y="1864676"/>
            <a:ext cx="6938010" cy="3000821"/>
          </a:xfrm>
          <a:prstGeom prst="rect">
            <a:avLst/>
          </a:prstGeom>
        </p:spPr>
        <p:txBody>
          <a:bodyPr wrap="square">
            <a:spAutoFit/>
          </a:bodyPr>
          <a:lstStyle/>
          <a:p>
            <a:pPr algn="just">
              <a:lnSpc>
                <a:spcPct val="150000"/>
              </a:lnSpc>
            </a:pPr>
            <a:r>
              <a:rPr lang="en-US" dirty="0">
                <a:latin typeface="Arial" pitchFamily="34" charset="0"/>
                <a:ea typeface="Calibri"/>
                <a:cs typeface="Arial" pitchFamily="34" charset="0"/>
              </a:rPr>
              <a:t>Kota </a:t>
            </a:r>
            <a:r>
              <a:rPr lang="en-US" dirty="0" err="1">
                <a:latin typeface="Arial" pitchFamily="34" charset="0"/>
                <a:ea typeface="Calibri"/>
                <a:cs typeface="Arial" pitchFamily="34" charset="0"/>
              </a:rPr>
              <a:t>Salatiga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2021 </a:t>
            </a:r>
            <a:r>
              <a:rPr lang="en-US" b="1" dirty="0" err="1">
                <a:solidFill>
                  <a:srgbClr val="FF0000"/>
                </a:solidFill>
                <a:latin typeface="Arial" pitchFamily="34" charset="0"/>
                <a:ea typeface="Calibri"/>
                <a:cs typeface="Arial" pitchFamily="34" charset="0"/>
              </a:rPr>
              <a:t>garis</a:t>
            </a:r>
            <a:r>
              <a:rPr lang="en-US" b="1" dirty="0">
                <a:solidFill>
                  <a:srgbClr val="FF0000"/>
                </a:solidFill>
                <a:latin typeface="Arial" pitchFamily="34" charset="0"/>
                <a:ea typeface="Calibri"/>
                <a:cs typeface="Arial" pitchFamily="34" charset="0"/>
              </a:rPr>
              <a:t> </a:t>
            </a:r>
            <a:r>
              <a:rPr lang="en-US" b="1" dirty="0" err="1">
                <a:solidFill>
                  <a:srgbClr val="FF0000"/>
                </a:solidFill>
                <a:latin typeface="Arial" pitchFamily="34" charset="0"/>
                <a:ea typeface="Calibri"/>
                <a:cs typeface="Arial" pitchFamily="34" charset="0"/>
              </a:rPr>
              <a:t>kemiskinan</a:t>
            </a:r>
            <a:r>
              <a:rPr lang="en-US" b="1" dirty="0">
                <a:solidFill>
                  <a:srgbClr val="FF0000"/>
                </a:solidFill>
                <a:latin typeface="Arial" pitchFamily="34" charset="0"/>
                <a:ea typeface="Calibri"/>
                <a:cs typeface="Arial" pitchFamily="34" charset="0"/>
              </a:rPr>
              <a:t>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Rp</a:t>
            </a:r>
            <a:r>
              <a:rPr lang="en-US" dirty="0">
                <a:latin typeface="Arial" pitchFamily="34" charset="0"/>
                <a:ea typeface="Calibri"/>
                <a:cs typeface="Arial" pitchFamily="34" charset="0"/>
              </a:rPr>
              <a:t> 480.903.00,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2022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Rp</a:t>
            </a:r>
            <a:r>
              <a:rPr lang="en-US" dirty="0">
                <a:latin typeface="Arial" pitchFamily="34" charset="0"/>
                <a:ea typeface="Calibri"/>
                <a:cs typeface="Arial" pitchFamily="34" charset="0"/>
              </a:rPr>
              <a:t> 518.815.00, </a:t>
            </a:r>
            <a:r>
              <a:rPr lang="en-US" dirty="0" err="1">
                <a:latin typeface="Arial" pitchFamily="34" charset="0"/>
                <a:ea typeface="Calibri"/>
                <a:cs typeface="Arial" pitchFamily="34" charset="0"/>
              </a:rPr>
              <a:t>dan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2023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sebesar</a:t>
            </a:r>
            <a:r>
              <a:rPr lang="en-US" dirty="0">
                <a:latin typeface="Arial" pitchFamily="34" charset="0"/>
                <a:ea typeface="Calibri"/>
                <a:cs typeface="Arial" pitchFamily="34" charset="0"/>
              </a:rPr>
              <a:t> </a:t>
            </a:r>
            <a:r>
              <a:rPr lang="en-US" b="1" dirty="0" err="1">
                <a:solidFill>
                  <a:srgbClr val="FF0000"/>
                </a:solidFill>
                <a:latin typeface="Arial" pitchFamily="34" charset="0"/>
                <a:ea typeface="Calibri"/>
                <a:cs typeface="Arial" pitchFamily="34" charset="0"/>
              </a:rPr>
              <a:t>Rp</a:t>
            </a:r>
            <a:r>
              <a:rPr lang="en-US" b="1" dirty="0">
                <a:solidFill>
                  <a:srgbClr val="FF0000"/>
                </a:solidFill>
                <a:latin typeface="Arial" pitchFamily="34" charset="0"/>
                <a:ea typeface="Calibri"/>
                <a:cs typeface="Arial" pitchFamily="34" charset="0"/>
              </a:rPr>
              <a:t> 565.031.00</a:t>
            </a:r>
            <a:r>
              <a:rPr lang="en-US" dirty="0">
                <a:latin typeface="Arial" pitchFamily="34" charset="0"/>
                <a:ea typeface="Calibri"/>
                <a:cs typeface="Arial" pitchFamily="34" charset="0"/>
              </a:rPr>
              <a:t>. Ada pun </a:t>
            </a:r>
            <a:r>
              <a:rPr lang="en-US" b="1" dirty="0" err="1">
                <a:solidFill>
                  <a:srgbClr val="FF0000"/>
                </a:solidFill>
                <a:latin typeface="Arial" pitchFamily="34" charset="0"/>
                <a:ea typeface="Calibri"/>
                <a:cs typeface="Arial" pitchFamily="34" charset="0"/>
              </a:rPr>
              <a:t>penduduk</a:t>
            </a:r>
            <a:r>
              <a:rPr lang="en-US" b="1" dirty="0">
                <a:solidFill>
                  <a:srgbClr val="FF0000"/>
                </a:solidFill>
                <a:latin typeface="Arial" pitchFamily="34" charset="0"/>
                <a:ea typeface="Calibri"/>
                <a:cs typeface="Arial" pitchFamily="34" charset="0"/>
              </a:rPr>
              <a:t> </a:t>
            </a:r>
            <a:r>
              <a:rPr lang="en-US" b="1" dirty="0" err="1">
                <a:solidFill>
                  <a:srgbClr val="FF0000"/>
                </a:solidFill>
                <a:latin typeface="Arial" pitchFamily="34" charset="0"/>
                <a:ea typeface="Calibri"/>
                <a:cs typeface="Arial" pitchFamily="34" charset="0"/>
              </a:rPr>
              <a:t>miskin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2021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sejumlah</a:t>
            </a:r>
            <a:r>
              <a:rPr lang="en-US" dirty="0">
                <a:latin typeface="Arial" pitchFamily="34" charset="0"/>
                <a:ea typeface="Calibri"/>
                <a:cs typeface="Arial" pitchFamily="34" charset="0"/>
              </a:rPr>
              <a:t> 10.140 </a:t>
            </a:r>
            <a:r>
              <a:rPr lang="en-US" dirty="0" err="1">
                <a:latin typeface="Arial" pitchFamily="34" charset="0"/>
                <a:ea typeface="Calibri"/>
                <a:cs typeface="Arial" pitchFamily="34" charset="0"/>
              </a:rPr>
              <a:t>jiwa</a:t>
            </a:r>
            <a:r>
              <a:rPr lang="en-US" dirty="0">
                <a:latin typeface="Arial" pitchFamily="34" charset="0"/>
                <a:ea typeface="Calibri"/>
                <a:cs typeface="Arial" pitchFamily="34" charset="0"/>
              </a:rPr>
              <a:t> (5,14%),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2022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dirty="0" err="1" smtClean="0">
                <a:latin typeface="Arial" pitchFamily="34" charset="0"/>
                <a:ea typeface="Calibri"/>
                <a:cs typeface="Arial" pitchFamily="34" charset="0"/>
              </a:rPr>
              <a:t>sejumlah</a:t>
            </a:r>
            <a:r>
              <a:rPr lang="en-US" dirty="0" smtClean="0">
                <a:latin typeface="Arial" pitchFamily="34" charset="0"/>
                <a:ea typeface="Calibri"/>
                <a:cs typeface="Arial" pitchFamily="34" charset="0"/>
              </a:rPr>
              <a:t> 9.450 </a:t>
            </a:r>
            <a:r>
              <a:rPr lang="en-US" dirty="0" err="1">
                <a:latin typeface="Arial" pitchFamily="34" charset="0"/>
                <a:ea typeface="Calibri"/>
                <a:cs typeface="Arial" pitchFamily="34" charset="0"/>
              </a:rPr>
              <a:t>jiwa</a:t>
            </a:r>
            <a:r>
              <a:rPr lang="en-US" dirty="0">
                <a:latin typeface="Arial" pitchFamily="34" charset="0"/>
                <a:ea typeface="Calibri"/>
                <a:cs typeface="Arial" pitchFamily="34" charset="0"/>
              </a:rPr>
              <a:t> (4,73%), </a:t>
            </a:r>
            <a:r>
              <a:rPr lang="en-US" dirty="0" err="1">
                <a:latin typeface="Arial" pitchFamily="34" charset="0"/>
                <a:ea typeface="Calibri"/>
                <a:cs typeface="Arial" pitchFamily="34" charset="0"/>
              </a:rPr>
              <a:t>dan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pada</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tahun</a:t>
            </a:r>
            <a:r>
              <a:rPr lang="en-US" dirty="0">
                <a:latin typeface="Arial" pitchFamily="34" charset="0"/>
                <a:ea typeface="Calibri"/>
                <a:cs typeface="Arial" pitchFamily="34" charset="0"/>
              </a:rPr>
              <a:t> 2023 </a:t>
            </a:r>
            <a:r>
              <a:rPr lang="en-US" dirty="0" err="1">
                <a:latin typeface="Arial" pitchFamily="34" charset="0"/>
                <a:ea typeface="Calibri"/>
                <a:cs typeface="Arial" pitchFamily="34" charset="0"/>
              </a:rPr>
              <a:t>penduduk</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miskin</a:t>
            </a:r>
            <a:r>
              <a:rPr lang="en-US" dirty="0">
                <a:latin typeface="Arial" pitchFamily="34" charset="0"/>
                <a:ea typeface="Calibri"/>
                <a:cs typeface="Arial" pitchFamily="34" charset="0"/>
              </a:rPr>
              <a:t> </a:t>
            </a:r>
            <a:r>
              <a:rPr lang="en-US" dirty="0" err="1">
                <a:latin typeface="Arial" pitchFamily="34" charset="0"/>
                <a:ea typeface="Calibri"/>
                <a:cs typeface="Arial" pitchFamily="34" charset="0"/>
              </a:rPr>
              <a:t>tercatat</a:t>
            </a:r>
            <a:r>
              <a:rPr lang="en-US" dirty="0">
                <a:latin typeface="Arial" pitchFamily="34" charset="0"/>
                <a:ea typeface="Calibri"/>
                <a:cs typeface="Arial" pitchFamily="34" charset="0"/>
              </a:rPr>
              <a:t> </a:t>
            </a:r>
            <a:r>
              <a:rPr lang="en-US" b="1" dirty="0">
                <a:solidFill>
                  <a:srgbClr val="FF0000"/>
                </a:solidFill>
                <a:latin typeface="Arial" pitchFamily="34" charset="0"/>
                <a:ea typeface="Calibri"/>
                <a:cs typeface="Arial" pitchFamily="34" charset="0"/>
              </a:rPr>
              <a:t>9.410</a:t>
            </a:r>
            <a:r>
              <a:rPr lang="en-US" dirty="0">
                <a:latin typeface="Arial" pitchFamily="34" charset="0"/>
                <a:ea typeface="Calibri"/>
                <a:cs typeface="Arial" pitchFamily="34" charset="0"/>
              </a:rPr>
              <a:t> (4,66%)</a:t>
            </a:r>
            <a:endParaRPr lang="en-US" dirty="0">
              <a:latin typeface="Arial" pitchFamily="34" charset="0"/>
              <a:cs typeface="Arial" pitchFamily="34" charset="0"/>
            </a:endParaRPr>
          </a:p>
        </p:txBody>
      </p:sp>
      <p:sp>
        <p:nvSpPr>
          <p:cNvPr id="6" name="Rectangle 5">
            <a:extLst>
              <a:ext uri="{FF2B5EF4-FFF2-40B4-BE49-F238E27FC236}">
                <a16:creationId xmlns:a16="http://schemas.microsoft.com/office/drawing/2014/main" xmlns="" id="{0834966F-9222-4AC7-897C-46FDC15027C1}"/>
              </a:ext>
            </a:extLst>
          </p:cNvPr>
          <p:cNvSpPr/>
          <p:nvPr/>
        </p:nvSpPr>
        <p:spPr>
          <a:xfrm rot="16200000">
            <a:off x="-340799" y="3187852"/>
            <a:ext cx="2708960" cy="646331"/>
          </a:xfrm>
          <a:prstGeom prst="rect">
            <a:avLst/>
          </a:prstGeom>
          <a:noFill/>
        </p:spPr>
        <p:txBody>
          <a:bodyPr wrap="squar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smtClean="0">
                <a:ln w="0"/>
                <a:solidFill>
                  <a:srgbClr val="0070C0"/>
                </a:solidFill>
                <a:effectLst/>
                <a:uLnTx/>
                <a:uFillTx/>
                <a:latin typeface="Arial" pitchFamily="34" charset="0"/>
                <a:cs typeface="Arial" pitchFamily="34" charset="0"/>
              </a:rPr>
              <a:t>SALATIGA</a:t>
            </a:r>
          </a:p>
        </p:txBody>
      </p:sp>
    </p:spTree>
    <p:extLst>
      <p:ext uri="{BB962C8B-B14F-4D97-AF65-F5344CB8AC3E}">
        <p14:creationId xmlns:p14="http://schemas.microsoft.com/office/powerpoint/2010/main" val="2802911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88ED0B2-FC9B-4EE1-8404-C276B8B8D58B}"/>
              </a:ext>
            </a:extLst>
          </p:cNvPr>
          <p:cNvSpPr/>
          <p:nvPr/>
        </p:nvSpPr>
        <p:spPr>
          <a:xfrm>
            <a:off x="2039814" y="328246"/>
            <a:ext cx="5938325" cy="646331"/>
          </a:xfrm>
          <a:prstGeom prst="rect">
            <a:avLst/>
          </a:prstGeom>
        </p:spPr>
        <p:txBody>
          <a:bodyPr wrap="square">
            <a:spAutoFit/>
          </a:bodyPr>
          <a:lstStyle/>
          <a:p>
            <a:pPr algn="ctr"/>
            <a:r>
              <a:rPr lang="fi-FI" dirty="0" smtClean="0">
                <a:latin typeface="Arial" pitchFamily="34" charset="0"/>
                <a:cs typeface="Arial" pitchFamily="34" charset="0"/>
              </a:rPr>
              <a:t>GARIS KEMISKINAN DI PROVINSI JAWA TENGAH</a:t>
            </a:r>
          </a:p>
          <a:p>
            <a:pPr algn="ctr"/>
            <a:r>
              <a:rPr lang="fi-FI" dirty="0" smtClean="0">
                <a:latin typeface="Arial" pitchFamily="34" charset="0"/>
                <a:cs typeface="Arial" pitchFamily="34" charset="0"/>
              </a:rPr>
              <a:t>TAHUN 2021-2023</a:t>
            </a:r>
            <a:endParaRPr lang="fi-FI" dirty="0">
              <a:latin typeface="Arial" pitchFamily="34" charset="0"/>
              <a:cs typeface="Arial"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74577"/>
            <a:ext cx="8378190" cy="5757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9484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D53ECDDA-5D74-45A2-9680-535B628011CD}"/>
              </a:ext>
            </a:extLst>
          </p:cNvPr>
          <p:cNvPicPr>
            <a:picLocks noChangeAspect="1"/>
          </p:cNvPicPr>
          <p:nvPr/>
        </p:nvPicPr>
        <p:blipFill>
          <a:blip r:embed="rId2"/>
          <a:stretch>
            <a:fillRect/>
          </a:stretch>
        </p:blipFill>
        <p:spPr>
          <a:xfrm>
            <a:off x="0" y="-1"/>
            <a:ext cx="9144000" cy="6858000"/>
          </a:xfrm>
          <a:prstGeom prst="rect">
            <a:avLst/>
          </a:prstGeom>
        </p:spPr>
      </p:pic>
      <p:sp>
        <p:nvSpPr>
          <p:cNvPr id="5" name="Rectangle 4">
            <a:extLst>
              <a:ext uri="{FF2B5EF4-FFF2-40B4-BE49-F238E27FC236}">
                <a16:creationId xmlns:a16="http://schemas.microsoft.com/office/drawing/2014/main" xmlns="" id="{DD893E0D-DD07-4382-8C0A-C4E6EC0AA727}"/>
              </a:ext>
            </a:extLst>
          </p:cNvPr>
          <p:cNvSpPr/>
          <p:nvPr/>
        </p:nvSpPr>
        <p:spPr>
          <a:xfrm>
            <a:off x="3085230" y="3059668"/>
            <a:ext cx="2234522" cy="369332"/>
          </a:xfrm>
          <a:prstGeom prst="rect">
            <a:avLst/>
          </a:prstGeom>
        </p:spPr>
        <p:txBody>
          <a:bodyPr wrap="none">
            <a:spAutoFit/>
          </a:bodyPr>
          <a:lstStyle/>
          <a:p>
            <a:r>
              <a:rPr lang="en-US" dirty="0">
                <a:ln>
                  <a:solidFill>
                    <a:schemeClr val="bg1"/>
                  </a:solidFill>
                </a:ln>
                <a:solidFill>
                  <a:schemeClr val="bg1"/>
                </a:solidFill>
              </a:rPr>
              <a:t>T</a:t>
            </a:r>
            <a:r>
              <a:rPr lang="id-ID" dirty="0">
                <a:ln>
                  <a:solidFill>
                    <a:schemeClr val="bg1"/>
                  </a:solidFill>
                </a:ln>
                <a:solidFill>
                  <a:schemeClr val="bg1"/>
                </a:solidFill>
              </a:rPr>
              <a:t>ahun </a:t>
            </a:r>
            <a:r>
              <a:rPr lang="id-ID" dirty="0" smtClean="0">
                <a:ln>
                  <a:solidFill>
                    <a:schemeClr val="bg1"/>
                  </a:solidFill>
                </a:ln>
                <a:solidFill>
                  <a:schemeClr val="bg1"/>
                </a:solidFill>
              </a:rPr>
              <a:t>20</a:t>
            </a:r>
            <a:r>
              <a:rPr lang="en-US" dirty="0" smtClean="0">
                <a:ln>
                  <a:solidFill>
                    <a:schemeClr val="bg1"/>
                  </a:solidFill>
                </a:ln>
                <a:solidFill>
                  <a:schemeClr val="bg1"/>
                </a:solidFill>
              </a:rPr>
              <a:t>21</a:t>
            </a:r>
            <a:r>
              <a:rPr lang="id-ID" dirty="0" smtClean="0">
                <a:ln>
                  <a:solidFill>
                    <a:schemeClr val="bg1"/>
                  </a:solidFill>
                </a:ln>
                <a:solidFill>
                  <a:schemeClr val="bg1"/>
                </a:solidFill>
              </a:rPr>
              <a:t> </a:t>
            </a:r>
            <a:r>
              <a:rPr lang="en-US" dirty="0">
                <a:ln>
                  <a:solidFill>
                    <a:schemeClr val="bg1"/>
                  </a:solidFill>
                </a:ln>
                <a:solidFill>
                  <a:schemeClr val="bg1"/>
                </a:solidFill>
              </a:rPr>
              <a:t>= </a:t>
            </a:r>
            <a:r>
              <a:rPr lang="id-ID" dirty="0">
                <a:ln>
                  <a:solidFill>
                    <a:schemeClr val="bg1"/>
                  </a:solidFill>
                </a:ln>
                <a:solidFill>
                  <a:schemeClr val="bg1"/>
                </a:solidFill>
              </a:rPr>
              <a:t> </a:t>
            </a:r>
            <a:r>
              <a:rPr lang="en-US" dirty="0" smtClean="0">
                <a:ln>
                  <a:solidFill>
                    <a:schemeClr val="bg1"/>
                  </a:solidFill>
                </a:ln>
                <a:solidFill>
                  <a:schemeClr val="bg1"/>
                </a:solidFill>
              </a:rPr>
              <a:t>5,14</a:t>
            </a:r>
            <a:r>
              <a:rPr lang="id-ID" dirty="0" smtClean="0">
                <a:ln>
                  <a:solidFill>
                    <a:schemeClr val="bg1"/>
                  </a:solidFill>
                </a:ln>
                <a:solidFill>
                  <a:schemeClr val="bg1"/>
                </a:solidFill>
              </a:rPr>
              <a:t>%, </a:t>
            </a:r>
            <a:endParaRPr lang="id-ID" dirty="0">
              <a:ln>
                <a:solidFill>
                  <a:schemeClr val="bg1"/>
                </a:solidFill>
              </a:ln>
              <a:solidFill>
                <a:schemeClr val="bg1"/>
              </a:solidFill>
            </a:endParaRPr>
          </a:p>
        </p:txBody>
      </p:sp>
      <p:sp>
        <p:nvSpPr>
          <p:cNvPr id="6" name="Rectangle 5">
            <a:extLst>
              <a:ext uri="{FF2B5EF4-FFF2-40B4-BE49-F238E27FC236}">
                <a16:creationId xmlns:a16="http://schemas.microsoft.com/office/drawing/2014/main" xmlns="" id="{F688FB49-3D10-4E86-9F4A-E16986953CA6}"/>
              </a:ext>
            </a:extLst>
          </p:cNvPr>
          <p:cNvSpPr/>
          <p:nvPr/>
        </p:nvSpPr>
        <p:spPr>
          <a:xfrm>
            <a:off x="2562456" y="2439662"/>
            <a:ext cx="2071016" cy="369332"/>
          </a:xfrm>
          <a:prstGeom prst="rect">
            <a:avLst/>
          </a:prstGeom>
        </p:spPr>
        <p:txBody>
          <a:bodyPr wrap="none">
            <a:spAutoFit/>
          </a:bodyPr>
          <a:lstStyle/>
          <a:p>
            <a:r>
              <a:rPr lang="en-US" dirty="0">
                <a:ln>
                  <a:solidFill>
                    <a:schemeClr val="bg1"/>
                  </a:solidFill>
                </a:ln>
                <a:solidFill>
                  <a:schemeClr val="bg1"/>
                </a:solidFill>
              </a:rPr>
              <a:t>T</a:t>
            </a:r>
            <a:r>
              <a:rPr lang="id-ID" dirty="0">
                <a:ln>
                  <a:solidFill>
                    <a:schemeClr val="bg1"/>
                  </a:solidFill>
                </a:ln>
                <a:solidFill>
                  <a:schemeClr val="bg1"/>
                </a:solidFill>
              </a:rPr>
              <a:t>ahun </a:t>
            </a:r>
            <a:r>
              <a:rPr lang="id-ID" dirty="0" smtClean="0">
                <a:ln>
                  <a:solidFill>
                    <a:schemeClr val="bg1"/>
                  </a:solidFill>
                </a:ln>
                <a:solidFill>
                  <a:schemeClr val="bg1"/>
                </a:solidFill>
              </a:rPr>
              <a:t>202</a:t>
            </a:r>
            <a:r>
              <a:rPr lang="en-US" dirty="0" smtClean="0">
                <a:ln>
                  <a:solidFill>
                    <a:schemeClr val="bg1"/>
                  </a:solidFill>
                </a:ln>
                <a:solidFill>
                  <a:schemeClr val="bg1"/>
                </a:solidFill>
              </a:rPr>
              <a:t>2 </a:t>
            </a:r>
            <a:r>
              <a:rPr lang="en-US" dirty="0">
                <a:ln>
                  <a:solidFill>
                    <a:schemeClr val="bg1"/>
                  </a:solidFill>
                </a:ln>
                <a:solidFill>
                  <a:schemeClr val="bg1"/>
                </a:solidFill>
              </a:rPr>
              <a:t>=</a:t>
            </a:r>
            <a:r>
              <a:rPr lang="id-ID" dirty="0">
                <a:ln>
                  <a:solidFill>
                    <a:schemeClr val="bg1"/>
                  </a:solidFill>
                </a:ln>
                <a:solidFill>
                  <a:schemeClr val="bg1"/>
                </a:solidFill>
              </a:rPr>
              <a:t> </a:t>
            </a:r>
            <a:r>
              <a:rPr lang="en-US" dirty="0" smtClean="0">
                <a:ln>
                  <a:solidFill>
                    <a:schemeClr val="bg1"/>
                  </a:solidFill>
                </a:ln>
                <a:solidFill>
                  <a:schemeClr val="bg1"/>
                </a:solidFill>
              </a:rPr>
              <a:t>4,73</a:t>
            </a:r>
            <a:r>
              <a:rPr lang="id-ID" dirty="0" smtClean="0">
                <a:ln>
                  <a:solidFill>
                    <a:schemeClr val="bg1"/>
                  </a:solidFill>
                </a:ln>
                <a:solidFill>
                  <a:schemeClr val="bg1"/>
                </a:solidFill>
              </a:rPr>
              <a:t>%</a:t>
            </a:r>
            <a:endParaRPr lang="id-ID" dirty="0">
              <a:ln>
                <a:solidFill>
                  <a:schemeClr val="bg1"/>
                </a:solidFill>
              </a:ln>
              <a:solidFill>
                <a:schemeClr val="bg1"/>
              </a:solidFill>
            </a:endParaRPr>
          </a:p>
        </p:txBody>
      </p:sp>
      <p:sp>
        <p:nvSpPr>
          <p:cNvPr id="7" name="Rectangle 6">
            <a:extLst>
              <a:ext uri="{FF2B5EF4-FFF2-40B4-BE49-F238E27FC236}">
                <a16:creationId xmlns:a16="http://schemas.microsoft.com/office/drawing/2014/main" xmlns="" id="{55D0772A-29EA-44E8-99B8-5BBFB98CC281}"/>
              </a:ext>
            </a:extLst>
          </p:cNvPr>
          <p:cNvSpPr/>
          <p:nvPr/>
        </p:nvSpPr>
        <p:spPr>
          <a:xfrm>
            <a:off x="1959202" y="1853922"/>
            <a:ext cx="2128724" cy="369332"/>
          </a:xfrm>
          <a:prstGeom prst="rect">
            <a:avLst/>
          </a:prstGeom>
        </p:spPr>
        <p:txBody>
          <a:bodyPr wrap="none">
            <a:spAutoFit/>
          </a:bodyPr>
          <a:lstStyle/>
          <a:p>
            <a:r>
              <a:rPr lang="en-US" dirty="0">
                <a:ln>
                  <a:solidFill>
                    <a:schemeClr val="bg1"/>
                  </a:solidFill>
                </a:ln>
                <a:solidFill>
                  <a:schemeClr val="bg1"/>
                </a:solidFill>
              </a:rPr>
              <a:t>T</a:t>
            </a:r>
            <a:r>
              <a:rPr lang="id-ID" dirty="0">
                <a:ln>
                  <a:solidFill>
                    <a:schemeClr val="bg1"/>
                  </a:solidFill>
                </a:ln>
                <a:solidFill>
                  <a:schemeClr val="bg1"/>
                </a:solidFill>
              </a:rPr>
              <a:t>ahun </a:t>
            </a:r>
            <a:r>
              <a:rPr lang="id-ID" dirty="0" smtClean="0">
                <a:ln>
                  <a:solidFill>
                    <a:schemeClr val="bg1"/>
                  </a:solidFill>
                </a:ln>
                <a:solidFill>
                  <a:schemeClr val="bg1"/>
                </a:solidFill>
              </a:rPr>
              <a:t>202</a:t>
            </a:r>
            <a:r>
              <a:rPr lang="en-US" dirty="0" smtClean="0">
                <a:ln>
                  <a:solidFill>
                    <a:schemeClr val="bg1"/>
                  </a:solidFill>
                </a:ln>
                <a:solidFill>
                  <a:schemeClr val="bg1"/>
                </a:solidFill>
              </a:rPr>
              <a:t>3</a:t>
            </a:r>
            <a:r>
              <a:rPr lang="id-ID" dirty="0" smtClean="0">
                <a:ln>
                  <a:solidFill>
                    <a:schemeClr val="bg1"/>
                  </a:solidFill>
                </a:ln>
                <a:solidFill>
                  <a:schemeClr val="bg1"/>
                </a:solidFill>
              </a:rPr>
              <a:t> </a:t>
            </a:r>
            <a:r>
              <a:rPr lang="en-US" dirty="0">
                <a:ln>
                  <a:solidFill>
                    <a:schemeClr val="bg1"/>
                  </a:solidFill>
                </a:ln>
                <a:solidFill>
                  <a:schemeClr val="bg1"/>
                </a:solidFill>
              </a:rPr>
              <a:t>= </a:t>
            </a:r>
            <a:r>
              <a:rPr lang="en-US" dirty="0" smtClean="0">
                <a:ln>
                  <a:solidFill>
                    <a:schemeClr val="bg1"/>
                  </a:solidFill>
                </a:ln>
                <a:solidFill>
                  <a:schemeClr val="bg1"/>
                </a:solidFill>
              </a:rPr>
              <a:t>4,66</a:t>
            </a:r>
            <a:r>
              <a:rPr lang="id-ID" dirty="0" smtClean="0">
                <a:ln>
                  <a:solidFill>
                    <a:schemeClr val="bg1"/>
                  </a:solidFill>
                </a:ln>
                <a:solidFill>
                  <a:schemeClr val="bg1"/>
                </a:solidFill>
              </a:rPr>
              <a:t>%.</a:t>
            </a:r>
            <a:endParaRPr lang="id-ID" dirty="0">
              <a:ln>
                <a:solidFill>
                  <a:schemeClr val="bg1"/>
                </a:solidFill>
              </a:ln>
              <a:solidFill>
                <a:schemeClr val="bg1"/>
              </a:solidFill>
            </a:endParaRPr>
          </a:p>
        </p:txBody>
      </p:sp>
      <p:sp>
        <p:nvSpPr>
          <p:cNvPr id="8" name="Rectangle 7">
            <a:extLst>
              <a:ext uri="{FF2B5EF4-FFF2-40B4-BE49-F238E27FC236}">
                <a16:creationId xmlns:a16="http://schemas.microsoft.com/office/drawing/2014/main" xmlns="" id="{920579DF-FAC6-4530-AAA5-617C845DED03}"/>
              </a:ext>
            </a:extLst>
          </p:cNvPr>
          <p:cNvSpPr/>
          <p:nvPr/>
        </p:nvSpPr>
        <p:spPr>
          <a:xfrm>
            <a:off x="1817077" y="956917"/>
            <a:ext cx="1235210" cy="646331"/>
          </a:xfrm>
          <a:prstGeom prst="rect">
            <a:avLst/>
          </a:prstGeom>
        </p:spPr>
        <p:txBody>
          <a:bodyPr wrap="none">
            <a:spAutoFit/>
          </a:bodyPr>
          <a:lstStyle/>
          <a:p>
            <a:pPr algn="ctr"/>
            <a:r>
              <a:rPr lang="id-ID" dirty="0">
                <a:ln>
                  <a:solidFill>
                    <a:schemeClr val="bg1"/>
                  </a:solidFill>
                </a:ln>
                <a:solidFill>
                  <a:schemeClr val="bg1"/>
                </a:solidFill>
              </a:rPr>
              <a:t>Angka</a:t>
            </a:r>
            <a:endParaRPr lang="en-US" dirty="0">
              <a:ln>
                <a:solidFill>
                  <a:schemeClr val="bg1"/>
                </a:solidFill>
              </a:ln>
              <a:solidFill>
                <a:schemeClr val="bg1"/>
              </a:solidFill>
            </a:endParaRPr>
          </a:p>
          <a:p>
            <a:pPr algn="ctr"/>
            <a:r>
              <a:rPr lang="id-ID" dirty="0">
                <a:ln>
                  <a:solidFill>
                    <a:schemeClr val="bg1"/>
                  </a:solidFill>
                </a:ln>
                <a:solidFill>
                  <a:schemeClr val="bg1"/>
                </a:solidFill>
              </a:rPr>
              <a:t>kemiskinan</a:t>
            </a:r>
          </a:p>
        </p:txBody>
      </p:sp>
      <p:sp>
        <p:nvSpPr>
          <p:cNvPr id="9" name="Rectangle 8">
            <a:extLst>
              <a:ext uri="{FF2B5EF4-FFF2-40B4-BE49-F238E27FC236}">
                <a16:creationId xmlns:a16="http://schemas.microsoft.com/office/drawing/2014/main" xmlns="" id="{2E4EF109-C0CB-4483-9055-63154875C6AD}"/>
              </a:ext>
            </a:extLst>
          </p:cNvPr>
          <p:cNvSpPr/>
          <p:nvPr/>
        </p:nvSpPr>
        <p:spPr>
          <a:xfrm rot="20978800">
            <a:off x="5008032" y="5617324"/>
            <a:ext cx="3615238" cy="923330"/>
          </a:xfrm>
          <a:prstGeom prst="rect">
            <a:avLst/>
          </a:prstGeom>
        </p:spPr>
        <p:txBody>
          <a:bodyPr wrap="square">
            <a:spAutoFit/>
          </a:bodyPr>
          <a:lstStyle/>
          <a:p>
            <a:pPr algn="ctr"/>
            <a:r>
              <a:rPr lang="id-ID" dirty="0">
                <a:ln>
                  <a:solidFill>
                    <a:schemeClr val="bg1"/>
                  </a:solidFill>
                </a:ln>
                <a:solidFill>
                  <a:schemeClr val="bg1"/>
                </a:solidFill>
                <a:latin typeface="Comic Sans MS" panose="030F0702030302020204" pitchFamily="66" charset="0"/>
              </a:rPr>
              <a:t>Per</a:t>
            </a:r>
            <a:r>
              <a:rPr lang="en-US" dirty="0">
                <a:ln>
                  <a:solidFill>
                    <a:schemeClr val="bg1"/>
                  </a:solidFill>
                </a:ln>
                <a:solidFill>
                  <a:schemeClr val="bg1"/>
                </a:solidFill>
                <a:latin typeface="Comic Sans MS" panose="030F0702030302020204" pitchFamily="66" charset="0"/>
              </a:rPr>
              <a:t>da</a:t>
            </a:r>
            <a:r>
              <a:rPr lang="id-ID" dirty="0">
                <a:ln>
                  <a:solidFill>
                    <a:schemeClr val="bg1"/>
                  </a:solidFill>
                </a:ln>
                <a:solidFill>
                  <a:schemeClr val="bg1"/>
                </a:solidFill>
                <a:latin typeface="Comic Sans MS" panose="030F0702030302020204" pitchFamily="66" charset="0"/>
              </a:rPr>
              <a:t> No</a:t>
            </a:r>
            <a:r>
              <a:rPr lang="en-US" dirty="0">
                <a:ln>
                  <a:solidFill>
                    <a:schemeClr val="bg1"/>
                  </a:solidFill>
                </a:ln>
                <a:solidFill>
                  <a:schemeClr val="bg1"/>
                </a:solidFill>
                <a:latin typeface="Comic Sans MS" panose="030F0702030302020204" pitchFamily="66" charset="0"/>
              </a:rPr>
              <a:t>.</a:t>
            </a:r>
            <a:r>
              <a:rPr lang="id-ID" dirty="0">
                <a:ln>
                  <a:solidFill>
                    <a:schemeClr val="bg1"/>
                  </a:solidFill>
                </a:ln>
                <a:solidFill>
                  <a:schemeClr val="bg1"/>
                </a:solidFill>
                <a:latin typeface="Comic Sans MS" panose="030F0702030302020204" pitchFamily="66" charset="0"/>
              </a:rPr>
              <a:t> </a:t>
            </a:r>
            <a:r>
              <a:rPr lang="en-US" dirty="0" smtClean="0">
                <a:ln>
                  <a:solidFill>
                    <a:schemeClr val="bg1"/>
                  </a:solidFill>
                </a:ln>
                <a:solidFill>
                  <a:schemeClr val="bg1"/>
                </a:solidFill>
                <a:latin typeface="Comic Sans MS" panose="030F0702030302020204" pitchFamily="66" charset="0"/>
              </a:rPr>
              <a:t>5</a:t>
            </a:r>
            <a:r>
              <a:rPr lang="id-ID" dirty="0" smtClean="0">
                <a:ln>
                  <a:solidFill>
                    <a:schemeClr val="bg1"/>
                  </a:solidFill>
                </a:ln>
                <a:solidFill>
                  <a:schemeClr val="bg1"/>
                </a:solidFill>
                <a:latin typeface="Comic Sans MS" panose="030F0702030302020204" pitchFamily="66" charset="0"/>
              </a:rPr>
              <a:t> </a:t>
            </a:r>
            <a:r>
              <a:rPr lang="id-ID" dirty="0">
                <a:ln>
                  <a:solidFill>
                    <a:schemeClr val="bg1"/>
                  </a:solidFill>
                </a:ln>
                <a:solidFill>
                  <a:schemeClr val="bg1"/>
                </a:solidFill>
                <a:latin typeface="Comic Sans MS" panose="030F0702030302020204" pitchFamily="66" charset="0"/>
              </a:rPr>
              <a:t>Tahun </a:t>
            </a:r>
            <a:r>
              <a:rPr lang="id-ID" dirty="0" smtClean="0">
                <a:ln>
                  <a:solidFill>
                    <a:schemeClr val="bg1"/>
                  </a:solidFill>
                </a:ln>
                <a:solidFill>
                  <a:schemeClr val="bg1"/>
                </a:solidFill>
                <a:latin typeface="Comic Sans MS" panose="030F0702030302020204" pitchFamily="66" charset="0"/>
              </a:rPr>
              <a:t>201</a:t>
            </a:r>
            <a:r>
              <a:rPr lang="en-US" dirty="0" smtClean="0">
                <a:ln>
                  <a:solidFill>
                    <a:schemeClr val="bg1"/>
                  </a:solidFill>
                </a:ln>
                <a:solidFill>
                  <a:schemeClr val="bg1"/>
                </a:solidFill>
                <a:latin typeface="Comic Sans MS" panose="030F0702030302020204" pitchFamily="66" charset="0"/>
              </a:rPr>
              <a:t>3</a:t>
            </a:r>
            <a:r>
              <a:rPr lang="id-ID" dirty="0" smtClean="0">
                <a:ln>
                  <a:solidFill>
                    <a:schemeClr val="bg1"/>
                  </a:solidFill>
                </a:ln>
                <a:solidFill>
                  <a:schemeClr val="bg1"/>
                </a:solidFill>
                <a:latin typeface="Comic Sans MS" panose="030F0702030302020204" pitchFamily="66" charset="0"/>
              </a:rPr>
              <a:t> </a:t>
            </a:r>
            <a:r>
              <a:rPr lang="en-US" dirty="0" err="1" smtClean="0">
                <a:ln>
                  <a:solidFill>
                    <a:schemeClr val="bg1"/>
                  </a:solidFill>
                </a:ln>
                <a:solidFill>
                  <a:schemeClr val="bg1"/>
                </a:solidFill>
                <a:latin typeface="Comic Sans MS" panose="030F0702030302020204" pitchFamily="66" charset="0"/>
              </a:rPr>
              <a:t>Percepatan</a:t>
            </a:r>
            <a:r>
              <a:rPr lang="en-US" dirty="0" smtClean="0">
                <a:ln>
                  <a:solidFill>
                    <a:schemeClr val="bg1"/>
                  </a:solidFill>
                </a:ln>
                <a:solidFill>
                  <a:schemeClr val="bg1"/>
                </a:solidFill>
                <a:latin typeface="Comic Sans MS" panose="030F0702030302020204" pitchFamily="66" charset="0"/>
              </a:rPr>
              <a:t> </a:t>
            </a:r>
            <a:r>
              <a:rPr lang="id-ID" dirty="0" smtClean="0">
                <a:ln>
                  <a:solidFill>
                    <a:schemeClr val="bg1"/>
                  </a:solidFill>
                </a:ln>
                <a:solidFill>
                  <a:schemeClr val="bg1"/>
                </a:solidFill>
                <a:latin typeface="Comic Sans MS" panose="030F0702030302020204" pitchFamily="66" charset="0"/>
              </a:rPr>
              <a:t>Penanggulangan </a:t>
            </a:r>
            <a:r>
              <a:rPr lang="id-ID" dirty="0">
                <a:ln>
                  <a:solidFill>
                    <a:schemeClr val="bg1"/>
                  </a:solidFill>
                </a:ln>
                <a:solidFill>
                  <a:schemeClr val="bg1"/>
                </a:solidFill>
                <a:latin typeface="Comic Sans MS" panose="030F0702030302020204" pitchFamily="66" charset="0"/>
              </a:rPr>
              <a:t>Kemiskinan</a:t>
            </a:r>
          </a:p>
        </p:txBody>
      </p:sp>
      <p:pic>
        <p:nvPicPr>
          <p:cNvPr id="4098"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6667" l="0" r="100000"/>
                    </a14:imgEffect>
                  </a14:imgLayer>
                </a14:imgProps>
              </a:ext>
              <a:ext uri="{28A0092B-C50C-407E-A947-70E740481C1C}">
                <a14:useLocalDpi xmlns:a14="http://schemas.microsoft.com/office/drawing/2010/main" val="0"/>
              </a:ext>
            </a:extLst>
          </a:blip>
          <a:srcRect/>
          <a:stretch>
            <a:fillRect/>
          </a:stretch>
        </p:blipFill>
        <p:spPr bwMode="auto">
          <a:xfrm>
            <a:off x="281703" y="3286513"/>
            <a:ext cx="2706676" cy="3053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81703" y="3467607"/>
            <a:ext cx="1078467" cy="461665"/>
          </a:xfrm>
          <a:prstGeom prst="rect">
            <a:avLst/>
          </a:prstGeom>
        </p:spPr>
        <p:txBody>
          <a:bodyPr wrap="square">
            <a:spAutoFit/>
          </a:bodyPr>
          <a:lstStyle/>
          <a:p>
            <a:r>
              <a:rPr lang="en-US" sz="2400" b="1" dirty="0" smtClean="0"/>
              <a:t>6.409</a:t>
            </a:r>
            <a:endParaRPr lang="en-US" sz="2400" b="1" dirty="0"/>
          </a:p>
        </p:txBody>
      </p:sp>
    </p:spTree>
    <p:extLst>
      <p:ext uri="{BB962C8B-B14F-4D97-AF65-F5344CB8AC3E}">
        <p14:creationId xmlns:p14="http://schemas.microsoft.com/office/powerpoint/2010/main" val="41470735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C9148223-42EB-43C2-895C-10CEEDA7D5F6}"/>
              </a:ext>
            </a:extLst>
          </p:cNvPr>
          <p:cNvSpPr/>
          <p:nvPr/>
        </p:nvSpPr>
        <p:spPr>
          <a:xfrm>
            <a:off x="2729933" y="476291"/>
            <a:ext cx="3403497" cy="646331"/>
          </a:xfrm>
          <a:prstGeom prst="rect">
            <a:avLst/>
          </a:prstGeom>
        </p:spPr>
        <p:txBody>
          <a:bodyPr wrap="none">
            <a:spAutoFit/>
          </a:bodyPr>
          <a:lstStyle/>
          <a:p>
            <a:pPr algn="ctr"/>
            <a:r>
              <a:rPr lang="id-ID" dirty="0">
                <a:latin typeface="Arial" pitchFamily="34" charset="0"/>
                <a:cs typeface="Arial" pitchFamily="34" charset="0"/>
              </a:rPr>
              <a:t> Faktor </a:t>
            </a:r>
            <a:endParaRPr lang="en-US" dirty="0">
              <a:latin typeface="Arial" pitchFamily="34" charset="0"/>
              <a:cs typeface="Arial" pitchFamily="34" charset="0"/>
            </a:endParaRPr>
          </a:p>
          <a:p>
            <a:pPr algn="ctr"/>
            <a:r>
              <a:rPr lang="id-ID" dirty="0">
                <a:latin typeface="Arial" pitchFamily="34" charset="0"/>
                <a:cs typeface="Arial" pitchFamily="34" charset="0"/>
              </a:rPr>
              <a:t>kemiskinan dan pengangguran </a:t>
            </a:r>
          </a:p>
        </p:txBody>
      </p:sp>
      <p:sp>
        <p:nvSpPr>
          <p:cNvPr id="3" name="Rectangle 2">
            <a:extLst>
              <a:ext uri="{FF2B5EF4-FFF2-40B4-BE49-F238E27FC236}">
                <a16:creationId xmlns:a16="http://schemas.microsoft.com/office/drawing/2014/main" xmlns="" id="{566D72C5-D867-4C4D-8D55-FC5D3BC4E787}"/>
              </a:ext>
            </a:extLst>
          </p:cNvPr>
          <p:cNvSpPr/>
          <p:nvPr/>
        </p:nvSpPr>
        <p:spPr>
          <a:xfrm>
            <a:off x="263060" y="1674674"/>
            <a:ext cx="2778369" cy="2031325"/>
          </a:xfrm>
          <a:prstGeom prst="rect">
            <a:avLst/>
          </a:prstGeom>
        </p:spPr>
        <p:txBody>
          <a:bodyPr wrap="square">
            <a:spAutoFit/>
          </a:bodyPr>
          <a:lstStyle/>
          <a:p>
            <a:pPr algn="ctr"/>
            <a:r>
              <a:rPr lang="id-ID" dirty="0">
                <a:latin typeface="Arial" pitchFamily="34" charset="0"/>
                <a:cs typeface="Arial" pitchFamily="34" charset="0"/>
              </a:rPr>
              <a:t>faktor terjadinya pengemis dan gelandangan salah satunya karena faktor internal yaitu kemiskinan individu atau keluarga</a:t>
            </a:r>
            <a:r>
              <a:rPr lang="en-US" dirty="0">
                <a:latin typeface="Arial" pitchFamily="34" charset="0"/>
                <a:cs typeface="Arial" pitchFamily="34" charset="0"/>
              </a:rPr>
              <a:t> (</a:t>
            </a:r>
            <a:r>
              <a:rPr lang="en-US" dirty="0" err="1">
                <a:latin typeface="Arial" pitchFamily="34" charset="0"/>
                <a:cs typeface="Arial" pitchFamily="34" charset="0"/>
              </a:rPr>
              <a:t>Gde</a:t>
            </a:r>
            <a:r>
              <a:rPr lang="en-US" dirty="0">
                <a:latin typeface="Arial" pitchFamily="34" charset="0"/>
                <a:cs typeface="Arial" pitchFamily="34" charset="0"/>
              </a:rPr>
              <a:t> </a:t>
            </a:r>
            <a:r>
              <a:rPr lang="en-US" dirty="0" err="1">
                <a:latin typeface="Arial" pitchFamily="34" charset="0"/>
                <a:cs typeface="Arial" pitchFamily="34" charset="0"/>
              </a:rPr>
              <a:t>Sedana</a:t>
            </a:r>
            <a:r>
              <a:rPr lang="en-US" dirty="0">
                <a:latin typeface="Arial" pitchFamily="34" charset="0"/>
                <a:cs typeface="Arial" pitchFamily="34" charset="0"/>
              </a:rPr>
              <a:t>, 2015)</a:t>
            </a:r>
            <a:endParaRPr lang="id-ID" dirty="0">
              <a:latin typeface="Arial" pitchFamily="34" charset="0"/>
              <a:cs typeface="Arial" pitchFamily="34" charset="0"/>
            </a:endParaRPr>
          </a:p>
        </p:txBody>
      </p:sp>
      <p:sp>
        <p:nvSpPr>
          <p:cNvPr id="4" name="Rectangle 3">
            <a:extLst>
              <a:ext uri="{FF2B5EF4-FFF2-40B4-BE49-F238E27FC236}">
                <a16:creationId xmlns:a16="http://schemas.microsoft.com/office/drawing/2014/main" xmlns="" id="{46E2D1EE-4FFF-49B1-8E18-1B546D45F7BB}"/>
              </a:ext>
            </a:extLst>
          </p:cNvPr>
          <p:cNvSpPr/>
          <p:nvPr/>
        </p:nvSpPr>
        <p:spPr>
          <a:xfrm>
            <a:off x="3200402" y="1674674"/>
            <a:ext cx="2778369" cy="3416320"/>
          </a:xfrm>
          <a:prstGeom prst="rect">
            <a:avLst/>
          </a:prstGeom>
        </p:spPr>
        <p:txBody>
          <a:bodyPr wrap="square">
            <a:spAutoFit/>
          </a:bodyPr>
          <a:lstStyle/>
          <a:p>
            <a:pPr algn="ctr"/>
            <a:r>
              <a:rPr lang="id-ID" dirty="0">
                <a:latin typeface="Arial" pitchFamily="34" charset="0"/>
                <a:cs typeface="Arial" pitchFamily="34" charset="0"/>
              </a:rPr>
              <a:t>gejala gelandangan dan pengemis memiliki keeratan relevansi dengan problematika-problematika yang lain, baik secara keadaan ekstern maupun dalam keadaan intern, seperti sektor ekonomi, aspek psikologi, sosial, budaya, lingkungan, dan Pendidikan</a:t>
            </a:r>
            <a:r>
              <a:rPr lang="en-US" dirty="0">
                <a:latin typeface="Arial" pitchFamily="34" charset="0"/>
                <a:cs typeface="Arial" pitchFamily="34" charset="0"/>
              </a:rPr>
              <a:t> (</a:t>
            </a:r>
            <a:r>
              <a:rPr lang="en-US" dirty="0" err="1">
                <a:latin typeface="Arial" pitchFamily="34" charset="0"/>
                <a:cs typeface="Arial" pitchFamily="34" charset="0"/>
              </a:rPr>
              <a:t>Suprihadi</a:t>
            </a:r>
            <a:r>
              <a:rPr lang="en-US" dirty="0">
                <a:latin typeface="Arial" pitchFamily="34" charset="0"/>
                <a:cs typeface="Arial" pitchFamily="34" charset="0"/>
              </a:rPr>
              <a:t>)</a:t>
            </a:r>
            <a:endParaRPr lang="id-ID" dirty="0">
              <a:latin typeface="Arial" pitchFamily="34" charset="0"/>
              <a:cs typeface="Arial" pitchFamily="34" charset="0"/>
            </a:endParaRPr>
          </a:p>
        </p:txBody>
      </p:sp>
      <p:sp>
        <p:nvSpPr>
          <p:cNvPr id="5" name="Rectangle 4">
            <a:extLst>
              <a:ext uri="{FF2B5EF4-FFF2-40B4-BE49-F238E27FC236}">
                <a16:creationId xmlns:a16="http://schemas.microsoft.com/office/drawing/2014/main" xmlns="" id="{0D4B75A6-536C-4590-8F38-EC64B7824D0E}"/>
              </a:ext>
            </a:extLst>
          </p:cNvPr>
          <p:cNvSpPr/>
          <p:nvPr/>
        </p:nvSpPr>
        <p:spPr>
          <a:xfrm>
            <a:off x="6225665" y="1674674"/>
            <a:ext cx="2530762" cy="2862322"/>
          </a:xfrm>
          <a:prstGeom prst="rect">
            <a:avLst/>
          </a:prstGeom>
        </p:spPr>
        <p:txBody>
          <a:bodyPr wrap="square">
            <a:spAutoFit/>
          </a:bodyPr>
          <a:lstStyle/>
          <a:p>
            <a:pPr algn="ctr"/>
            <a:r>
              <a:rPr lang="id-ID" dirty="0">
                <a:latin typeface="Arial" pitchFamily="34" charset="0"/>
                <a:cs typeface="Arial" pitchFamily="34" charset="0"/>
              </a:rPr>
              <a:t>ada dua faktor yang mendominasi yang menjadi seseorang menjadi gelandangan pengemis. Faktor tersebut, meliputi faktor struktural yang sistematis dan faktor budaya atau kultural</a:t>
            </a:r>
            <a:r>
              <a:rPr lang="en-US" dirty="0">
                <a:latin typeface="Arial" pitchFamily="34" charset="0"/>
                <a:cs typeface="Arial" pitchFamily="34" charset="0"/>
              </a:rPr>
              <a:t> (</a:t>
            </a:r>
            <a:r>
              <a:rPr lang="en-US" dirty="0" err="1">
                <a:latin typeface="Arial" pitchFamily="34" charset="0"/>
                <a:cs typeface="Arial" pitchFamily="34" charset="0"/>
              </a:rPr>
              <a:t>Pospos</a:t>
            </a:r>
            <a:r>
              <a:rPr lang="en-US" dirty="0">
                <a:latin typeface="Arial" pitchFamily="34" charset="0"/>
                <a:cs typeface="Arial" pitchFamily="34" charset="0"/>
              </a:rPr>
              <a:t>, 2017)</a:t>
            </a:r>
            <a:endParaRPr lang="id-ID" dirty="0">
              <a:latin typeface="Arial" pitchFamily="34" charset="0"/>
              <a:cs typeface="Arial" pitchFamily="34" charset="0"/>
            </a:endParaRPr>
          </a:p>
        </p:txBody>
      </p:sp>
      <p:cxnSp>
        <p:nvCxnSpPr>
          <p:cNvPr id="7" name="Straight Connector 6">
            <a:extLst>
              <a:ext uri="{FF2B5EF4-FFF2-40B4-BE49-F238E27FC236}">
                <a16:creationId xmlns:a16="http://schemas.microsoft.com/office/drawing/2014/main" xmlns="" id="{1D3D40B3-A651-42E0-9659-4E01F17611A9}"/>
              </a:ext>
            </a:extLst>
          </p:cNvPr>
          <p:cNvCxnSpPr/>
          <p:nvPr/>
        </p:nvCxnSpPr>
        <p:spPr>
          <a:xfrm>
            <a:off x="2166595" y="1441938"/>
            <a:ext cx="532445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BEFB1272-1B9D-4C6E-8371-13401907F469}"/>
              </a:ext>
            </a:extLst>
          </p:cNvPr>
          <p:cNvCxnSpPr/>
          <p:nvPr/>
        </p:nvCxnSpPr>
        <p:spPr>
          <a:xfrm>
            <a:off x="2166594" y="1441938"/>
            <a:ext cx="1" cy="2327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BEF9B781-3AB6-4C80-8F4E-BE64DB7D3959}"/>
              </a:ext>
            </a:extLst>
          </p:cNvPr>
          <p:cNvCxnSpPr/>
          <p:nvPr/>
        </p:nvCxnSpPr>
        <p:spPr>
          <a:xfrm>
            <a:off x="4454769" y="1135742"/>
            <a:ext cx="0" cy="5389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FDB19CB7-4635-49A8-AB6B-5A452A26A469}"/>
              </a:ext>
            </a:extLst>
          </p:cNvPr>
          <p:cNvCxnSpPr>
            <a:endCxn id="5" idx="0"/>
          </p:cNvCxnSpPr>
          <p:nvPr/>
        </p:nvCxnSpPr>
        <p:spPr>
          <a:xfrm>
            <a:off x="7491046" y="1441938"/>
            <a:ext cx="0" cy="23273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xmlns="" id="{18AD6F89-37BD-4809-8979-9763435E488B}"/>
              </a:ext>
            </a:extLst>
          </p:cNvPr>
          <p:cNvSpPr/>
          <p:nvPr/>
        </p:nvSpPr>
        <p:spPr>
          <a:xfrm>
            <a:off x="3975930" y="5615354"/>
            <a:ext cx="1582486" cy="646331"/>
          </a:xfrm>
          <a:prstGeom prst="rect">
            <a:avLst/>
          </a:prstGeom>
        </p:spPr>
        <p:txBody>
          <a:bodyPr wrap="none">
            <a:spAutoFit/>
          </a:bodyPr>
          <a:lstStyle/>
          <a:p>
            <a:pPr algn="ctr"/>
            <a:r>
              <a:rPr lang="id-ID" dirty="0">
                <a:latin typeface="Arial" pitchFamily="34" charset="0"/>
                <a:cs typeface="Arial" pitchFamily="34" charset="0"/>
              </a:rPr>
              <a:t>gelandangan </a:t>
            </a:r>
            <a:endParaRPr lang="en-US" dirty="0">
              <a:latin typeface="Arial" pitchFamily="34" charset="0"/>
              <a:cs typeface="Arial" pitchFamily="34" charset="0"/>
            </a:endParaRPr>
          </a:p>
          <a:p>
            <a:pPr algn="ctr"/>
            <a:r>
              <a:rPr lang="id-ID" dirty="0">
                <a:latin typeface="Arial" pitchFamily="34" charset="0"/>
                <a:cs typeface="Arial" pitchFamily="34" charset="0"/>
              </a:rPr>
              <a:t>pengemis </a:t>
            </a:r>
          </a:p>
        </p:txBody>
      </p:sp>
      <p:cxnSp>
        <p:nvCxnSpPr>
          <p:cNvPr id="16" name="Straight Connector 15">
            <a:extLst>
              <a:ext uri="{FF2B5EF4-FFF2-40B4-BE49-F238E27FC236}">
                <a16:creationId xmlns:a16="http://schemas.microsoft.com/office/drawing/2014/main" xmlns="" id="{440D152A-F33E-474B-A9DE-2625A92A6F90}"/>
              </a:ext>
            </a:extLst>
          </p:cNvPr>
          <p:cNvCxnSpPr/>
          <p:nvPr/>
        </p:nvCxnSpPr>
        <p:spPr>
          <a:xfrm>
            <a:off x="2286000" y="5314950"/>
            <a:ext cx="5298831" cy="87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DB487208-1566-4480-AD3B-B4FC59F92AD0}"/>
              </a:ext>
            </a:extLst>
          </p:cNvPr>
          <p:cNvCxnSpPr/>
          <p:nvPr/>
        </p:nvCxnSpPr>
        <p:spPr>
          <a:xfrm flipV="1">
            <a:off x="2286000" y="3972530"/>
            <a:ext cx="0" cy="132755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xmlns="" id="{18463F59-0373-4AA4-B31A-D43E16F28DAC}"/>
              </a:ext>
            </a:extLst>
          </p:cNvPr>
          <p:cNvCxnSpPr>
            <a:stCxn id="4" idx="2"/>
          </p:cNvCxnSpPr>
          <p:nvPr/>
        </p:nvCxnSpPr>
        <p:spPr>
          <a:xfrm flipH="1">
            <a:off x="4589586" y="5090994"/>
            <a:ext cx="1" cy="6298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9C5A7452-8C8B-4519-A886-71BC4C466744}"/>
              </a:ext>
            </a:extLst>
          </p:cNvPr>
          <p:cNvCxnSpPr/>
          <p:nvPr/>
        </p:nvCxnSpPr>
        <p:spPr>
          <a:xfrm flipV="1">
            <a:off x="7584831" y="4646776"/>
            <a:ext cx="0" cy="6637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xmlns="" id="{6488B7D2-D5D4-42B1-A8A4-95C4C2EE1280}"/>
              </a:ext>
            </a:extLst>
          </p:cNvPr>
          <p:cNvSpPr/>
          <p:nvPr/>
        </p:nvSpPr>
        <p:spPr>
          <a:xfrm>
            <a:off x="6000743" y="5615354"/>
            <a:ext cx="1584088" cy="369332"/>
          </a:xfrm>
          <a:prstGeom prst="rect">
            <a:avLst/>
          </a:prstGeom>
        </p:spPr>
        <p:txBody>
          <a:bodyPr wrap="none">
            <a:spAutoFit/>
          </a:bodyPr>
          <a:lstStyle/>
          <a:p>
            <a:pPr algn="ctr"/>
            <a:r>
              <a:rPr lang="en-US" dirty="0" err="1">
                <a:latin typeface="Arial" pitchFamily="34" charset="0"/>
                <a:cs typeface="Arial" pitchFamily="34" charset="0"/>
              </a:rPr>
              <a:t>ditanggulangi</a:t>
            </a:r>
            <a:endParaRPr lang="id-ID" dirty="0">
              <a:latin typeface="Arial" pitchFamily="34" charset="0"/>
              <a:cs typeface="Arial" pitchFamily="34" charset="0"/>
            </a:endParaRPr>
          </a:p>
        </p:txBody>
      </p:sp>
      <p:cxnSp>
        <p:nvCxnSpPr>
          <p:cNvPr id="25" name="Straight Arrow Connector 24">
            <a:extLst>
              <a:ext uri="{FF2B5EF4-FFF2-40B4-BE49-F238E27FC236}">
                <a16:creationId xmlns:a16="http://schemas.microsoft.com/office/drawing/2014/main" xmlns="" id="{8E1D9CE1-5B12-4757-97E2-E5281A44F8A8}"/>
              </a:ext>
            </a:extLst>
          </p:cNvPr>
          <p:cNvCxnSpPr/>
          <p:nvPr/>
        </p:nvCxnSpPr>
        <p:spPr>
          <a:xfrm flipH="1">
            <a:off x="5169877" y="4884196"/>
            <a:ext cx="11725" cy="394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xmlns="" id="{457790C0-272B-4436-9AD8-F7CCBB0B9108}"/>
              </a:ext>
            </a:extLst>
          </p:cNvPr>
          <p:cNvCxnSpPr>
            <a:cxnSpLocks/>
            <a:endCxn id="23" idx="1"/>
          </p:cNvCxnSpPr>
          <p:nvPr/>
        </p:nvCxnSpPr>
        <p:spPr>
          <a:xfrm>
            <a:off x="5536775" y="5800020"/>
            <a:ext cx="46396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xmlns="" id="{A8884A72-CF34-478E-9784-B3D34419ACC9}"/>
              </a:ext>
            </a:extLst>
          </p:cNvPr>
          <p:cNvSpPr/>
          <p:nvPr/>
        </p:nvSpPr>
        <p:spPr>
          <a:xfrm>
            <a:off x="6278061" y="6261685"/>
            <a:ext cx="1029449" cy="369332"/>
          </a:xfrm>
          <a:prstGeom prst="rect">
            <a:avLst/>
          </a:prstGeom>
        </p:spPr>
        <p:txBody>
          <a:bodyPr wrap="none">
            <a:spAutoFit/>
          </a:bodyPr>
          <a:lstStyle/>
          <a:p>
            <a:pPr algn="ctr"/>
            <a:r>
              <a:rPr lang="en-US" dirty="0" err="1">
                <a:latin typeface="Arial" pitchFamily="34" charset="0"/>
                <a:cs typeface="Arial" pitchFamily="34" charset="0"/>
              </a:rPr>
              <a:t>legislasi</a:t>
            </a:r>
            <a:endParaRPr lang="id-ID" dirty="0">
              <a:latin typeface="Arial" pitchFamily="34" charset="0"/>
              <a:cs typeface="Arial" pitchFamily="34" charset="0"/>
            </a:endParaRPr>
          </a:p>
        </p:txBody>
      </p:sp>
      <p:cxnSp>
        <p:nvCxnSpPr>
          <p:cNvPr id="15" name="Straight Arrow Connector 14">
            <a:extLst>
              <a:ext uri="{FF2B5EF4-FFF2-40B4-BE49-F238E27FC236}">
                <a16:creationId xmlns:a16="http://schemas.microsoft.com/office/drawing/2014/main" xmlns="" id="{8FD867EB-30A7-49FB-9A98-E6F61A8E5E57}"/>
              </a:ext>
            </a:extLst>
          </p:cNvPr>
          <p:cNvCxnSpPr>
            <a:cxnSpLocks/>
            <a:stCxn id="23" idx="2"/>
          </p:cNvCxnSpPr>
          <p:nvPr/>
        </p:nvCxnSpPr>
        <p:spPr>
          <a:xfrm flipH="1">
            <a:off x="6792786" y="5984686"/>
            <a:ext cx="1" cy="3547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xmlns="" id="{18AD6F89-37BD-4809-8979-9763435E488B}"/>
              </a:ext>
            </a:extLst>
          </p:cNvPr>
          <p:cNvSpPr/>
          <p:nvPr/>
        </p:nvSpPr>
        <p:spPr>
          <a:xfrm>
            <a:off x="2286000" y="5615354"/>
            <a:ext cx="1208696" cy="646331"/>
          </a:xfrm>
          <a:prstGeom prst="rect">
            <a:avLst/>
          </a:prstGeom>
        </p:spPr>
        <p:txBody>
          <a:bodyPr wrap="square">
            <a:spAutoFit/>
          </a:bodyPr>
          <a:lstStyle/>
          <a:p>
            <a:pPr algn="ctr"/>
            <a:r>
              <a:rPr lang="en-US" dirty="0" smtClean="0">
                <a:latin typeface="Arial" pitchFamily="34" charset="0"/>
                <a:cs typeface="Arial" pitchFamily="34" charset="0"/>
              </a:rPr>
              <a:t>TUNA SOSIAL</a:t>
            </a:r>
            <a:endParaRPr lang="id-ID" dirty="0">
              <a:latin typeface="Arial" pitchFamily="34" charset="0"/>
              <a:cs typeface="Arial" pitchFamily="34" charset="0"/>
            </a:endParaRPr>
          </a:p>
        </p:txBody>
      </p:sp>
      <p:cxnSp>
        <p:nvCxnSpPr>
          <p:cNvPr id="10" name="Straight Arrow Connector 9"/>
          <p:cNvCxnSpPr>
            <a:stCxn id="14" idx="1"/>
          </p:cNvCxnSpPr>
          <p:nvPr/>
        </p:nvCxnSpPr>
        <p:spPr>
          <a:xfrm flipH="1" flipV="1">
            <a:off x="3494696" y="5929419"/>
            <a:ext cx="481234" cy="910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xmlns="" id="{18AD6F89-37BD-4809-8979-9763435E488B}"/>
              </a:ext>
            </a:extLst>
          </p:cNvPr>
          <p:cNvSpPr/>
          <p:nvPr/>
        </p:nvSpPr>
        <p:spPr>
          <a:xfrm>
            <a:off x="109172" y="4507359"/>
            <a:ext cx="1890261" cy="2031325"/>
          </a:xfrm>
          <a:prstGeom prst="rect">
            <a:avLst/>
          </a:prstGeom>
          <a:ln>
            <a:solidFill>
              <a:schemeClr val="tx1"/>
            </a:solidFill>
          </a:ln>
        </p:spPr>
        <p:txBody>
          <a:bodyPr wrap="none">
            <a:spAutoFit/>
          </a:bodyPr>
          <a:lstStyle/>
          <a:p>
            <a:pPr algn="ctr"/>
            <a:r>
              <a:rPr lang="en-US" dirty="0" err="1" smtClean="0">
                <a:latin typeface="Arial" pitchFamily="34" charset="0"/>
                <a:cs typeface="Arial" pitchFamily="34" charset="0"/>
              </a:rPr>
              <a:t>a.l</a:t>
            </a:r>
            <a:r>
              <a:rPr lang="en-US" dirty="0" smtClean="0">
                <a:latin typeface="Arial" pitchFamily="34" charset="0"/>
                <a:cs typeface="Arial" pitchFamily="34" charset="0"/>
              </a:rPr>
              <a:t>.</a:t>
            </a:r>
            <a:r>
              <a:rPr lang="id-ID" dirty="0" smtClean="0">
                <a:latin typeface="Arial" pitchFamily="34" charset="0"/>
                <a:cs typeface="Arial" pitchFamily="34" charset="0"/>
              </a:rPr>
              <a:t>gelandangan </a:t>
            </a:r>
            <a:endParaRPr lang="en-US" dirty="0">
              <a:latin typeface="Arial" pitchFamily="34" charset="0"/>
              <a:cs typeface="Arial" pitchFamily="34" charset="0"/>
            </a:endParaRPr>
          </a:p>
          <a:p>
            <a:pPr algn="ctr"/>
            <a:r>
              <a:rPr lang="id-ID" dirty="0" smtClean="0">
                <a:latin typeface="Arial" pitchFamily="34" charset="0"/>
                <a:cs typeface="Arial" pitchFamily="34" charset="0"/>
              </a:rPr>
              <a:t>Pengemis</a:t>
            </a:r>
            <a:endParaRPr lang="en-US" dirty="0" smtClean="0">
              <a:latin typeface="Arial" pitchFamily="34" charset="0"/>
              <a:cs typeface="Arial" pitchFamily="34" charset="0"/>
            </a:endParaRPr>
          </a:p>
          <a:p>
            <a:pPr algn="ctr"/>
            <a:r>
              <a:rPr lang="en-US" dirty="0" err="1" smtClean="0">
                <a:latin typeface="Arial" pitchFamily="34" charset="0"/>
                <a:cs typeface="Arial" pitchFamily="34" charset="0"/>
              </a:rPr>
              <a:t>Prostitusi</a:t>
            </a:r>
            <a:endParaRPr lang="en-US" dirty="0" smtClean="0">
              <a:latin typeface="Arial" pitchFamily="34" charset="0"/>
              <a:cs typeface="Arial" pitchFamily="34" charset="0"/>
            </a:endParaRPr>
          </a:p>
          <a:p>
            <a:pPr algn="ctr"/>
            <a:r>
              <a:rPr lang="en-US" dirty="0" err="1" smtClean="0">
                <a:latin typeface="Arial" pitchFamily="34" charset="0"/>
                <a:cs typeface="Arial" pitchFamily="34" charset="0"/>
              </a:rPr>
              <a:t>Anak</a:t>
            </a:r>
            <a:r>
              <a:rPr lang="en-US" dirty="0" smtClean="0">
                <a:latin typeface="Arial" pitchFamily="34" charset="0"/>
                <a:cs typeface="Arial" pitchFamily="34" charset="0"/>
              </a:rPr>
              <a:t> </a:t>
            </a:r>
            <a:r>
              <a:rPr lang="en-US" dirty="0" err="1" smtClean="0">
                <a:latin typeface="Arial" pitchFamily="34" charset="0"/>
                <a:cs typeface="Arial" pitchFamily="34" charset="0"/>
              </a:rPr>
              <a:t>Jalanan</a:t>
            </a:r>
            <a:endParaRPr lang="en-US" dirty="0" smtClean="0">
              <a:latin typeface="Arial" pitchFamily="34" charset="0"/>
              <a:cs typeface="Arial" pitchFamily="34" charset="0"/>
            </a:endParaRPr>
          </a:p>
          <a:p>
            <a:pPr algn="ctr"/>
            <a:r>
              <a:rPr lang="en-US" dirty="0" smtClean="0">
                <a:latin typeface="Arial" pitchFamily="34" charset="0"/>
                <a:cs typeface="Arial" pitchFamily="34" charset="0"/>
              </a:rPr>
              <a:t>HIV/AIDS</a:t>
            </a:r>
          </a:p>
          <a:p>
            <a:pPr algn="ctr"/>
            <a:r>
              <a:rPr lang="en-US" dirty="0" smtClean="0">
                <a:latin typeface="Arial" pitchFamily="34" charset="0"/>
                <a:cs typeface="Arial" pitchFamily="34" charset="0"/>
              </a:rPr>
              <a:t>Ex </a:t>
            </a:r>
            <a:r>
              <a:rPr lang="en-US" dirty="0" err="1" smtClean="0">
                <a:latin typeface="Arial" pitchFamily="34" charset="0"/>
                <a:cs typeface="Arial" pitchFamily="34" charset="0"/>
              </a:rPr>
              <a:t>napi</a:t>
            </a:r>
            <a:endParaRPr lang="en-US" dirty="0" smtClean="0">
              <a:latin typeface="Arial" pitchFamily="34" charset="0"/>
              <a:cs typeface="Arial" pitchFamily="34" charset="0"/>
            </a:endParaRPr>
          </a:p>
          <a:p>
            <a:pPr algn="ctr"/>
            <a:r>
              <a:rPr lang="en-US" dirty="0" err="1" smtClean="0">
                <a:latin typeface="Arial" pitchFamily="34" charset="0"/>
                <a:cs typeface="Arial" pitchFamily="34" charset="0"/>
              </a:rPr>
              <a:t>perjudian</a:t>
            </a:r>
            <a:endParaRPr lang="id-ID" dirty="0">
              <a:latin typeface="Arial" pitchFamily="34" charset="0"/>
              <a:cs typeface="Arial" pitchFamily="34" charset="0"/>
            </a:endParaRPr>
          </a:p>
        </p:txBody>
      </p:sp>
      <p:cxnSp>
        <p:nvCxnSpPr>
          <p:cNvPr id="27" name="Straight Connector 26"/>
          <p:cNvCxnSpPr/>
          <p:nvPr/>
        </p:nvCxnSpPr>
        <p:spPr>
          <a:xfrm flipV="1">
            <a:off x="1999433" y="5929419"/>
            <a:ext cx="634766" cy="91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0554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37F5F98D-66E6-4C54-AD47-9BB9EC5CF31A}"/>
              </a:ext>
            </a:extLst>
          </p:cNvPr>
          <p:cNvPicPr>
            <a:picLocks noChangeAspect="1"/>
          </p:cNvPicPr>
          <p:nvPr/>
        </p:nvPicPr>
        <p:blipFill>
          <a:blip r:embed="rId2"/>
          <a:stretch>
            <a:fillRect/>
          </a:stretch>
        </p:blipFill>
        <p:spPr>
          <a:xfrm>
            <a:off x="1219198" y="263769"/>
            <a:ext cx="6037385" cy="6330462"/>
          </a:xfrm>
          <a:prstGeom prst="rect">
            <a:avLst/>
          </a:prstGeom>
        </p:spPr>
      </p:pic>
      <p:sp>
        <p:nvSpPr>
          <p:cNvPr id="3" name="Rectangle 2">
            <a:extLst>
              <a:ext uri="{FF2B5EF4-FFF2-40B4-BE49-F238E27FC236}">
                <a16:creationId xmlns:a16="http://schemas.microsoft.com/office/drawing/2014/main" xmlns="" id="{1AE1041A-372C-4470-BEF0-FE54A7198E3B}"/>
              </a:ext>
            </a:extLst>
          </p:cNvPr>
          <p:cNvSpPr/>
          <p:nvPr/>
        </p:nvSpPr>
        <p:spPr>
          <a:xfrm>
            <a:off x="3308673" y="1748136"/>
            <a:ext cx="2526654" cy="1323439"/>
          </a:xfrm>
          <a:prstGeom prst="rect">
            <a:avLst/>
          </a:prstGeom>
          <a:noFill/>
        </p:spPr>
        <p:txBody>
          <a:bodyPr wrap="none" lIns="91440" tIns="45720" rIns="91440" bIns="45720">
            <a:spAutoFit/>
          </a:bodyPr>
          <a:lstStyle/>
          <a:p>
            <a:pPr algn="ctr"/>
            <a:r>
              <a:rPr lang="en-US" sz="4000" b="1" cap="none" spc="0" dirty="0">
                <a:ln w="0"/>
                <a:solidFill>
                  <a:schemeClr val="bg1"/>
                </a:solidFill>
              </a:rPr>
              <a:t>NASKAH </a:t>
            </a:r>
          </a:p>
          <a:p>
            <a:pPr algn="ctr"/>
            <a:r>
              <a:rPr lang="en-US" sz="4000" b="1" cap="none" spc="0" dirty="0">
                <a:ln w="0"/>
                <a:solidFill>
                  <a:schemeClr val="bg1"/>
                </a:solidFill>
              </a:rPr>
              <a:t>AKADEMIK</a:t>
            </a:r>
          </a:p>
        </p:txBody>
      </p:sp>
    </p:spTree>
    <p:extLst>
      <p:ext uri="{BB962C8B-B14F-4D97-AF65-F5344CB8AC3E}">
        <p14:creationId xmlns:p14="http://schemas.microsoft.com/office/powerpoint/2010/main" val="2926441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Gambar Background Abstrak Hitam Dan Putih, Vektor dan File PSD untuk Unduh  Gratis | Pngtree">
            <a:extLst>
              <a:ext uri="{FF2B5EF4-FFF2-40B4-BE49-F238E27FC236}">
                <a16:creationId xmlns:a16="http://schemas.microsoft.com/office/drawing/2014/main" xmlns="" id="{FA2B09CD-0B44-4BB3-BCE7-C99374632C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xmlns="" id="{6CA92838-F9B4-418B-9B90-5736F898F577}"/>
              </a:ext>
            </a:extLst>
          </p:cNvPr>
          <p:cNvSpPr>
            <a:spLocks noGrp="1"/>
          </p:cNvSpPr>
          <p:nvPr>
            <p:ph type="sldNum" sz="quarter" idx="12"/>
          </p:nvPr>
        </p:nvSpPr>
        <p:spPr/>
        <p:txBody>
          <a:bodyPr/>
          <a:lstStyle/>
          <a:p>
            <a:pPr>
              <a:defRPr/>
            </a:pPr>
            <a:fld id="{C8A7D439-CEF8-4368-A7EF-107064606206}" type="slidenum">
              <a:rPr lang="en-US" smtClean="0"/>
              <a:pPr>
                <a:defRPr/>
              </a:pPr>
              <a:t>2</a:t>
            </a:fld>
            <a:endParaRPr lang="en-US" dirty="0"/>
          </a:p>
        </p:txBody>
      </p:sp>
      <p:pic>
        <p:nvPicPr>
          <p:cNvPr id="1026" name="Picture 2" descr="Memahami Kewenangan, Kembar Identik Kekuasaan. | Khittah.co Suara Islam  Berkemajuan">
            <a:extLst>
              <a:ext uri="{FF2B5EF4-FFF2-40B4-BE49-F238E27FC236}">
                <a16:creationId xmlns:a16="http://schemas.microsoft.com/office/drawing/2014/main" xmlns="" id="{BDBD9319-8262-4FBD-A15A-B3E3D95405A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200" b="86800" l="10200" r="98400">
                        <a14:foregroundMark x1="24600" y1="14800" x2="26800" y2="24000"/>
                        <a14:foregroundMark x1="29400" y1="14000" x2="20000" y2="12800"/>
                        <a14:foregroundMark x1="20000" y1="12800" x2="18600" y2="13400"/>
                        <a14:foregroundMark x1="30400" y1="12000" x2="23200" y2="11000"/>
                        <a14:foregroundMark x1="29400" y1="11200" x2="25800" y2="11200"/>
                        <a14:foregroundMark x1="19200" y1="11200" x2="25800" y2="12200"/>
                        <a14:foregroundMark x1="21200" y1="67000" x2="16879" y2="67678"/>
                        <a14:foregroundMark x1="10459" y1="73873" x2="10200" y2="76400"/>
                        <a14:foregroundMark x1="10200" y1="76400" x2="13600" y2="78000"/>
                        <a14:foregroundMark x1="87200" y1="17600" x2="88400" y2="82800"/>
                        <a14:foregroundMark x1="88400" y1="82800" x2="77200" y2="82600"/>
                        <a14:foregroundMark x1="77200" y1="82600" x2="77200" y2="82800"/>
                        <a14:foregroundMark x1="98000" y1="22600" x2="94200" y2="15400"/>
                        <a14:foregroundMark x1="94200" y1="15400" x2="84200" y2="12800"/>
                        <a14:foregroundMark x1="84200" y1="12800" x2="82600" y2="12800"/>
                        <a14:foregroundMark x1="98400" y1="20800" x2="94200" y2="13600"/>
                        <a14:foregroundMark x1="94200" y1="13600" x2="84200" y2="11200"/>
                        <a14:foregroundMark x1="84200" y1="11200" x2="83800" y2="11200"/>
                        <a14:foregroundMark x1="95400" y1="12400" x2="79600" y2="11600"/>
                        <a14:foregroundMark x1="96200" y1="12400" x2="83200" y2="10200"/>
                        <a14:foregroundMark x1="83200" y1="10200" x2="80000" y2="10800"/>
                        <a14:foregroundMark x1="95000" y1="11800" x2="84800" y2="10200"/>
                        <a14:foregroundMark x1="84800" y1="10200" x2="82600" y2="10400"/>
                        <a14:foregroundMark x1="94600" y1="12000" x2="88200" y2="11600"/>
                        <a14:foregroundMark x1="91600" y1="11000" x2="86800" y2="10600"/>
                        <a14:foregroundMark x1="94600" y1="12400" x2="84000" y2="10600"/>
                        <a14:foregroundMark x1="32000" y1="12400" x2="21800" y2="10200"/>
                        <a14:foregroundMark x1="21800" y1="10200" x2="18000" y2="10400"/>
                        <a14:foregroundMark x1="30400" y1="11600" x2="22200" y2="10600"/>
                        <a14:foregroundMark x1="42200" y1="53800" x2="40600" y2="56800"/>
                        <a14:foregroundMark x1="48600" y1="53400" x2="47800" y2="57000"/>
                        <a14:backgroundMark x1="15000" y1="65800" x2="9400" y2="69400"/>
                        <a14:backgroundMark x1="11400" y1="69400" x2="6200" y2="72600"/>
                      </a14:backgroundRemoval>
                    </a14:imgEffect>
                  </a14:imgLayer>
                </a14:imgProps>
              </a:ext>
              <a:ext uri="{28A0092B-C50C-407E-A947-70E740481C1C}">
                <a14:useLocalDpi xmlns:a14="http://schemas.microsoft.com/office/drawing/2010/main" val="0"/>
              </a:ext>
            </a:extLst>
          </a:blip>
          <a:srcRect l="4215" t="4611" b="4065"/>
          <a:stretch/>
        </p:blipFill>
        <p:spPr bwMode="auto">
          <a:xfrm>
            <a:off x="0" y="1101969"/>
            <a:ext cx="4759569" cy="64242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xmlns="" id="{C83F15D2-0D5C-42FE-BB95-FCB79A7D1A77}"/>
              </a:ext>
            </a:extLst>
          </p:cNvPr>
          <p:cNvSpPr/>
          <p:nvPr/>
        </p:nvSpPr>
        <p:spPr>
          <a:xfrm>
            <a:off x="4429684" y="717248"/>
            <a:ext cx="3464410" cy="769441"/>
          </a:xfrm>
          <a:prstGeom prst="rect">
            <a:avLst/>
          </a:prstGeom>
          <a:noFill/>
        </p:spPr>
        <p:txBody>
          <a:bodyPr wrap="none" lIns="91440" tIns="45720" rIns="91440" bIns="45720">
            <a:spAutoFit/>
          </a:bodyPr>
          <a:lstStyle/>
          <a:p>
            <a:pPr algn="ctr"/>
            <a:r>
              <a:rPr lang="en-US" sz="4400" b="0" cap="none" spc="0" dirty="0" err="1">
                <a:ln w="0"/>
                <a:solidFill>
                  <a:schemeClr val="tx1"/>
                </a:solidFill>
                <a:latin typeface="Comic Sans MS" panose="030F0702030302020204" pitchFamily="66" charset="0"/>
              </a:rPr>
              <a:t>Kewenangan</a:t>
            </a:r>
            <a:r>
              <a:rPr lang="en-US" sz="4400" b="0" cap="none" spc="0" dirty="0">
                <a:ln w="0"/>
                <a:solidFill>
                  <a:schemeClr val="tx1"/>
                </a:solidFill>
                <a:latin typeface="Comic Sans MS" panose="030F0702030302020204" pitchFamily="66" charset="0"/>
              </a:rPr>
              <a:t> </a:t>
            </a:r>
          </a:p>
        </p:txBody>
      </p:sp>
    </p:spTree>
    <p:extLst>
      <p:ext uri="{BB962C8B-B14F-4D97-AF65-F5344CB8AC3E}">
        <p14:creationId xmlns:p14="http://schemas.microsoft.com/office/powerpoint/2010/main" val="186674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engamat: Tak Perlu Ada Hukum Syariah, KUHP Sudah Detail | Republika Online">
            <a:extLst>
              <a:ext uri="{FF2B5EF4-FFF2-40B4-BE49-F238E27FC236}">
                <a16:creationId xmlns:a16="http://schemas.microsoft.com/office/drawing/2014/main" xmlns="" id="{4F30BD1B-219E-48FB-99E1-09DBCACA7D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6473" y="4244001"/>
            <a:ext cx="4177528" cy="234133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FF258004-4E75-4510-8166-67D56652EBB3}"/>
              </a:ext>
            </a:extLst>
          </p:cNvPr>
          <p:cNvSpPr/>
          <p:nvPr/>
        </p:nvSpPr>
        <p:spPr>
          <a:xfrm>
            <a:off x="4121918" y="315865"/>
            <a:ext cx="4598440" cy="794064"/>
          </a:xfrm>
          <a:prstGeom prst="rect">
            <a:avLst/>
          </a:prstGeom>
          <a:solidFill>
            <a:srgbClr val="FFFF00"/>
          </a:solidFill>
          <a:ln>
            <a:solidFill>
              <a:schemeClr val="tx1"/>
            </a:solidFill>
          </a:ln>
        </p:spPr>
        <p:txBody>
          <a:bodyPr wrap="square">
            <a:spAutoFit/>
          </a:bodyPr>
          <a:lstStyle/>
          <a:p>
            <a:pPr algn="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UU NO.12 TAHUN </a:t>
            </a:r>
            <a:r>
              <a:rPr lang="en-US" sz="1520" dirty="0" smtClean="0">
                <a:ln>
                  <a:solidFill>
                    <a:prstClr val="black"/>
                  </a:solidFill>
                </a:ln>
                <a:solidFill>
                  <a:prstClr val="black"/>
                </a:solidFill>
                <a:latin typeface="Arial" panose="020B0604020202020204" pitchFamily="34" charset="0"/>
                <a:cs typeface="Arial" panose="020B0604020202020204" pitchFamily="34" charset="0"/>
              </a:rPr>
              <a:t>2011 </a:t>
            </a:r>
            <a:r>
              <a:rPr lang="en-US" sz="1520" dirty="0" err="1" smtClean="0">
                <a:ln>
                  <a:solidFill>
                    <a:prstClr val="black"/>
                  </a:solidFill>
                </a:ln>
                <a:solidFill>
                  <a:prstClr val="black"/>
                </a:solidFill>
                <a:latin typeface="Arial" panose="020B0604020202020204" pitchFamily="34" charset="0"/>
                <a:cs typeface="Arial" panose="020B0604020202020204" pitchFamily="34" charset="0"/>
              </a:rPr>
              <a:t>jo</a:t>
            </a:r>
            <a:r>
              <a:rPr lang="en-US" sz="1520" dirty="0" smtClean="0">
                <a:ln>
                  <a:solidFill>
                    <a:prstClr val="black"/>
                  </a:solidFill>
                </a:ln>
                <a:solidFill>
                  <a:prstClr val="black"/>
                </a:solidFill>
                <a:latin typeface="Arial" panose="020B0604020202020204" pitchFamily="34" charset="0"/>
                <a:cs typeface="Arial" panose="020B0604020202020204" pitchFamily="34" charset="0"/>
              </a:rPr>
              <a:t> UU NO.13 TAHUN 2022 </a:t>
            </a:r>
            <a:endParaRPr lang="en-US" sz="1520" dirty="0">
              <a:ln>
                <a:solidFill>
                  <a:prstClr val="black"/>
                </a:solidFill>
              </a:ln>
              <a:solidFill>
                <a:prstClr val="black"/>
              </a:solidFill>
              <a:latin typeface="Arial" panose="020B0604020202020204" pitchFamily="34" charset="0"/>
              <a:cs typeface="Arial" panose="020B0604020202020204" pitchFamily="34" charset="0"/>
            </a:endParaRPr>
          </a:p>
          <a:p>
            <a:pPr algn="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PEMBENTUKAN PERATURAN</a:t>
            </a:r>
          </a:p>
          <a:p>
            <a:pPr algn="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PERUNDANG-UNDANGAN</a:t>
            </a:r>
          </a:p>
        </p:txBody>
      </p:sp>
      <p:sp>
        <p:nvSpPr>
          <p:cNvPr id="6" name="Rectangle 5">
            <a:extLst>
              <a:ext uri="{FF2B5EF4-FFF2-40B4-BE49-F238E27FC236}">
                <a16:creationId xmlns:a16="http://schemas.microsoft.com/office/drawing/2014/main" xmlns="" id="{EE55DA4F-5214-423D-8783-907ED295EA70}"/>
              </a:ext>
            </a:extLst>
          </p:cNvPr>
          <p:cNvSpPr/>
          <p:nvPr/>
        </p:nvSpPr>
        <p:spPr>
          <a:xfrm>
            <a:off x="647689" y="2945875"/>
            <a:ext cx="1262082" cy="560153"/>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NASKAH </a:t>
            </a:r>
          </a:p>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AKADEMIK</a:t>
            </a:r>
            <a:endParaRPr lang="id-ID" sz="1520"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xmlns="" id="{6D5FA826-BF8E-4548-8215-F4F3DCD8625E}"/>
              </a:ext>
            </a:extLst>
          </p:cNvPr>
          <p:cNvSpPr/>
          <p:nvPr/>
        </p:nvSpPr>
        <p:spPr>
          <a:xfrm>
            <a:off x="2590710" y="1653597"/>
            <a:ext cx="1531208" cy="79406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HASIL PENELITIAN HUKUM</a:t>
            </a:r>
            <a:endParaRPr lang="id-ID" sz="1520" dirty="0">
              <a:solidFill>
                <a:prstClr val="black"/>
              </a:solidFill>
              <a:latin typeface="Calibri" panose="020F0502020204030204"/>
            </a:endParaRPr>
          </a:p>
        </p:txBody>
      </p:sp>
      <p:sp>
        <p:nvSpPr>
          <p:cNvPr id="8" name="Rectangle 7">
            <a:extLst>
              <a:ext uri="{FF2B5EF4-FFF2-40B4-BE49-F238E27FC236}">
                <a16:creationId xmlns:a16="http://schemas.microsoft.com/office/drawing/2014/main" xmlns="" id="{353CDACC-F02A-48FF-81AE-48D9DF8B0F69}"/>
              </a:ext>
            </a:extLst>
          </p:cNvPr>
          <p:cNvSpPr/>
          <p:nvPr/>
        </p:nvSpPr>
        <p:spPr>
          <a:xfrm>
            <a:off x="2590710" y="2945875"/>
            <a:ext cx="1531207" cy="560153"/>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PENGKAJIAN HUKUM</a:t>
            </a:r>
            <a:endParaRPr lang="id-ID" sz="1520" dirty="0">
              <a:solidFill>
                <a:prstClr val="black"/>
              </a:solidFill>
              <a:latin typeface="Calibri" panose="020F0502020204030204"/>
            </a:endParaRPr>
          </a:p>
        </p:txBody>
      </p:sp>
      <p:sp>
        <p:nvSpPr>
          <p:cNvPr id="9" name="Rectangle 8">
            <a:extLst>
              <a:ext uri="{FF2B5EF4-FFF2-40B4-BE49-F238E27FC236}">
                <a16:creationId xmlns:a16="http://schemas.microsoft.com/office/drawing/2014/main" xmlns="" id="{DBC7DC0A-6FF3-4F65-9869-96AFA2A511CD}"/>
              </a:ext>
            </a:extLst>
          </p:cNvPr>
          <p:cNvSpPr/>
          <p:nvPr/>
        </p:nvSpPr>
        <p:spPr>
          <a:xfrm>
            <a:off x="2646322" y="4126753"/>
            <a:ext cx="1531207" cy="79406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HASIL PENELITIAN LAINNYA</a:t>
            </a:r>
            <a:endParaRPr lang="id-ID" sz="1520" dirty="0">
              <a:solidFill>
                <a:prstClr val="black"/>
              </a:solidFill>
              <a:latin typeface="Calibri" panose="020F0502020204030204"/>
            </a:endParaRPr>
          </a:p>
        </p:txBody>
      </p:sp>
      <p:sp>
        <p:nvSpPr>
          <p:cNvPr id="10" name="Rectangle 9">
            <a:extLst>
              <a:ext uri="{FF2B5EF4-FFF2-40B4-BE49-F238E27FC236}">
                <a16:creationId xmlns:a16="http://schemas.microsoft.com/office/drawing/2014/main" xmlns="" id="{E6D61827-C7D0-4960-AC7D-7AFEAF518F10}"/>
              </a:ext>
            </a:extLst>
          </p:cNvPr>
          <p:cNvSpPr/>
          <p:nvPr/>
        </p:nvSpPr>
        <p:spPr>
          <a:xfrm>
            <a:off x="4752957" y="2828901"/>
            <a:ext cx="1531207" cy="79406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TANGGUNG JAWAB</a:t>
            </a:r>
          </a:p>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ILMIAH</a:t>
            </a:r>
            <a:endParaRPr lang="id-ID" sz="1520" dirty="0">
              <a:solidFill>
                <a:prstClr val="black"/>
              </a:solidFill>
              <a:latin typeface="Calibri" panose="020F0502020204030204"/>
            </a:endParaRPr>
          </a:p>
        </p:txBody>
      </p:sp>
      <p:sp>
        <p:nvSpPr>
          <p:cNvPr id="11" name="Rectangle 10">
            <a:extLst>
              <a:ext uri="{FF2B5EF4-FFF2-40B4-BE49-F238E27FC236}">
                <a16:creationId xmlns:a16="http://schemas.microsoft.com/office/drawing/2014/main" xmlns="" id="{0AD72FC4-6272-4FBC-A865-D4E9EDB75B04}"/>
              </a:ext>
            </a:extLst>
          </p:cNvPr>
          <p:cNvSpPr/>
          <p:nvPr/>
        </p:nvSpPr>
        <p:spPr>
          <a:xfrm>
            <a:off x="6965103" y="2449872"/>
            <a:ext cx="1838925" cy="102797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SOLUSI PERMASALAHAN DAN KEBUTUHAN HUKUM </a:t>
            </a:r>
            <a:endParaRPr lang="id-ID" sz="1520" dirty="0">
              <a:solidFill>
                <a:prstClr val="black"/>
              </a:solidFill>
              <a:latin typeface="Calibri" panose="020F0502020204030204"/>
            </a:endParaRPr>
          </a:p>
        </p:txBody>
      </p:sp>
      <p:cxnSp>
        <p:nvCxnSpPr>
          <p:cNvPr id="12" name="Straight Connector 11">
            <a:extLst>
              <a:ext uri="{FF2B5EF4-FFF2-40B4-BE49-F238E27FC236}">
                <a16:creationId xmlns:a16="http://schemas.microsoft.com/office/drawing/2014/main" xmlns="" id="{EBABC370-86E4-4040-8200-B0CB3C68658B}"/>
              </a:ext>
            </a:extLst>
          </p:cNvPr>
          <p:cNvCxnSpPr/>
          <p:nvPr/>
        </p:nvCxnSpPr>
        <p:spPr>
          <a:xfrm>
            <a:off x="2231516" y="1756374"/>
            <a:ext cx="0" cy="31502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6E3CD58-712B-425B-A44B-1EDE002E7F74}"/>
              </a:ext>
            </a:extLst>
          </p:cNvPr>
          <p:cNvCxnSpPr>
            <a:stCxn id="6" idx="3"/>
          </p:cNvCxnSpPr>
          <p:nvPr/>
        </p:nvCxnSpPr>
        <p:spPr>
          <a:xfrm flipV="1">
            <a:off x="1909771" y="3218813"/>
            <a:ext cx="321745" cy="71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CAEEDED9-2A38-4492-8475-10B38A866BA2}"/>
              </a:ext>
            </a:extLst>
          </p:cNvPr>
          <p:cNvCxnSpPr/>
          <p:nvPr/>
        </p:nvCxnSpPr>
        <p:spPr>
          <a:xfrm>
            <a:off x="4121917" y="1653596"/>
            <a:ext cx="0" cy="32529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B7D67B23-96D8-46B1-81DA-4427CF459EFE}"/>
              </a:ext>
            </a:extLst>
          </p:cNvPr>
          <p:cNvCxnSpPr>
            <a:stCxn id="8" idx="3"/>
          </p:cNvCxnSpPr>
          <p:nvPr/>
        </p:nvCxnSpPr>
        <p:spPr>
          <a:xfrm flipV="1">
            <a:off x="4121917" y="3218813"/>
            <a:ext cx="450083" cy="71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064C9D9A-B8F9-493D-8DAF-F70F3254F985}"/>
              </a:ext>
            </a:extLst>
          </p:cNvPr>
          <p:cNvCxnSpPr/>
          <p:nvPr/>
        </p:nvCxnSpPr>
        <p:spPr>
          <a:xfrm>
            <a:off x="6012317" y="3136519"/>
            <a:ext cx="77437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xmlns="" id="{9EA6600F-857E-4739-A788-BDE0C927FAD3}"/>
              </a:ext>
            </a:extLst>
          </p:cNvPr>
          <p:cNvSpPr/>
          <p:nvPr/>
        </p:nvSpPr>
        <p:spPr>
          <a:xfrm>
            <a:off x="440372" y="3472254"/>
            <a:ext cx="1676717" cy="326243"/>
          </a:xfrm>
          <a:prstGeom prst="rect">
            <a:avLst/>
          </a:prstGeom>
        </p:spPr>
        <p:txBody>
          <a:bodyPr wrap="square">
            <a:spAutoFit/>
          </a:bodyPr>
          <a:lstStyle/>
          <a:p>
            <a:pPr defTabSz="386151"/>
            <a:r>
              <a:rPr lang="en-US" sz="1520" dirty="0" err="1">
                <a:ln>
                  <a:solidFill>
                    <a:prstClr val="black"/>
                  </a:solidFill>
                </a:ln>
                <a:solidFill>
                  <a:prstClr val="black"/>
                </a:solidFill>
                <a:latin typeface="Arial" panose="020B0604020202020204" pitchFamily="34" charset="0"/>
                <a:cs typeface="Arial" panose="020B0604020202020204" pitchFamily="34" charset="0"/>
              </a:rPr>
              <a:t>Pasal</a:t>
            </a:r>
            <a:r>
              <a:rPr lang="en-US" sz="1520" dirty="0">
                <a:ln>
                  <a:solidFill>
                    <a:prstClr val="black"/>
                  </a:solidFill>
                </a:ln>
                <a:solidFill>
                  <a:prstClr val="black"/>
                </a:solidFill>
                <a:latin typeface="Arial" panose="020B0604020202020204" pitchFamily="34" charset="0"/>
                <a:cs typeface="Arial" panose="020B0604020202020204" pitchFamily="34" charset="0"/>
              </a:rPr>
              <a:t> 1 </a:t>
            </a:r>
            <a:r>
              <a:rPr lang="en-US" sz="1520" dirty="0" err="1">
                <a:ln>
                  <a:solidFill>
                    <a:prstClr val="black"/>
                  </a:solidFill>
                </a:ln>
                <a:solidFill>
                  <a:prstClr val="black"/>
                </a:solidFill>
                <a:latin typeface="Arial" panose="020B0604020202020204" pitchFamily="34" charset="0"/>
                <a:cs typeface="Arial" panose="020B0604020202020204" pitchFamily="34" charset="0"/>
              </a:rPr>
              <a:t>angka</a:t>
            </a:r>
            <a:r>
              <a:rPr lang="en-US" sz="1520" dirty="0">
                <a:ln>
                  <a:solidFill>
                    <a:prstClr val="black"/>
                  </a:solidFill>
                </a:ln>
                <a:solidFill>
                  <a:prstClr val="black"/>
                </a:solidFill>
                <a:latin typeface="Arial" panose="020B0604020202020204" pitchFamily="34" charset="0"/>
                <a:cs typeface="Arial" panose="020B0604020202020204" pitchFamily="34" charset="0"/>
              </a:rPr>
              <a:t> 11</a:t>
            </a:r>
            <a:endParaRPr lang="id-ID" sz="1520" dirty="0">
              <a:solidFill>
                <a:prstClr val="black"/>
              </a:solidFill>
              <a:latin typeface="Calibri" panose="020F0502020204030204"/>
            </a:endParaRPr>
          </a:p>
        </p:txBody>
      </p:sp>
      <p:sp>
        <p:nvSpPr>
          <p:cNvPr id="24" name="Rectangle 23">
            <a:extLst>
              <a:ext uri="{FF2B5EF4-FFF2-40B4-BE49-F238E27FC236}">
                <a16:creationId xmlns:a16="http://schemas.microsoft.com/office/drawing/2014/main" xmlns="" id="{7A2F1B0D-E9BB-4142-8531-C4CAA1834079}"/>
              </a:ext>
            </a:extLst>
          </p:cNvPr>
          <p:cNvSpPr/>
          <p:nvPr/>
        </p:nvSpPr>
        <p:spPr>
          <a:xfrm>
            <a:off x="440372" y="4906574"/>
            <a:ext cx="1676717" cy="149579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SESUAI TEKNIK </a:t>
            </a:r>
          </a:p>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PENYUSUNAN </a:t>
            </a:r>
          </a:p>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PER-UU-AN</a:t>
            </a:r>
          </a:p>
          <a:p>
            <a:pPr defTabSz="386151"/>
            <a:r>
              <a:rPr lang="en-US" sz="1520" dirty="0" err="1">
                <a:ln>
                  <a:solidFill>
                    <a:prstClr val="black"/>
                  </a:solidFill>
                </a:ln>
                <a:solidFill>
                  <a:prstClr val="black"/>
                </a:solidFill>
                <a:latin typeface="Arial" panose="020B0604020202020204" pitchFamily="34" charset="0"/>
                <a:cs typeface="Arial" panose="020B0604020202020204" pitchFamily="34" charset="0"/>
              </a:rPr>
              <a:t>Pasal</a:t>
            </a:r>
            <a:r>
              <a:rPr lang="en-US" sz="1520" dirty="0">
                <a:ln>
                  <a:solidFill>
                    <a:prstClr val="black"/>
                  </a:solidFill>
                </a:ln>
                <a:solidFill>
                  <a:prstClr val="black"/>
                </a:solidFill>
                <a:latin typeface="Arial" panose="020B0604020202020204" pitchFamily="34" charset="0"/>
                <a:cs typeface="Arial" panose="020B0604020202020204" pitchFamily="34" charset="0"/>
              </a:rPr>
              <a:t> 44 </a:t>
            </a:r>
            <a:r>
              <a:rPr lang="en-US" sz="1520" dirty="0" err="1">
                <a:ln>
                  <a:solidFill>
                    <a:prstClr val="black"/>
                  </a:solidFill>
                </a:ln>
                <a:solidFill>
                  <a:prstClr val="black"/>
                </a:solidFill>
                <a:latin typeface="Arial" panose="020B0604020202020204" pitchFamily="34" charset="0"/>
                <a:cs typeface="Arial" panose="020B0604020202020204" pitchFamily="34" charset="0"/>
              </a:rPr>
              <a:t>ayat</a:t>
            </a:r>
            <a:r>
              <a:rPr lang="en-US" sz="1520" dirty="0">
                <a:ln>
                  <a:solidFill>
                    <a:prstClr val="black"/>
                  </a:solidFill>
                </a:ln>
                <a:solidFill>
                  <a:prstClr val="black"/>
                </a:solidFill>
                <a:latin typeface="Arial" panose="020B0604020202020204" pitchFamily="34" charset="0"/>
                <a:cs typeface="Arial" panose="020B0604020202020204" pitchFamily="34" charset="0"/>
              </a:rPr>
              <a:t> (1)</a:t>
            </a:r>
          </a:p>
          <a:p>
            <a:pPr defTabSz="386151"/>
            <a:r>
              <a:rPr lang="en-US" sz="1520" dirty="0" err="1">
                <a:ln>
                  <a:solidFill>
                    <a:prstClr val="black"/>
                  </a:solidFill>
                </a:ln>
                <a:solidFill>
                  <a:prstClr val="black"/>
                </a:solidFill>
                <a:latin typeface="Arial" panose="020B0604020202020204" pitchFamily="34" charset="0"/>
                <a:cs typeface="Arial" panose="020B0604020202020204" pitchFamily="34" charset="0"/>
              </a:rPr>
              <a:t>Pasal</a:t>
            </a:r>
            <a:r>
              <a:rPr lang="en-US" sz="1520" dirty="0">
                <a:ln>
                  <a:solidFill>
                    <a:prstClr val="black"/>
                  </a:solidFill>
                </a:ln>
                <a:solidFill>
                  <a:prstClr val="black"/>
                </a:solidFill>
                <a:latin typeface="Arial" panose="020B0604020202020204" pitchFamily="34" charset="0"/>
                <a:cs typeface="Arial" panose="020B0604020202020204" pitchFamily="34" charset="0"/>
              </a:rPr>
              <a:t> 57 </a:t>
            </a:r>
            <a:r>
              <a:rPr lang="en-US" sz="1520" dirty="0" err="1">
                <a:ln>
                  <a:solidFill>
                    <a:prstClr val="black"/>
                  </a:solidFill>
                </a:ln>
                <a:solidFill>
                  <a:prstClr val="black"/>
                </a:solidFill>
                <a:latin typeface="Arial" panose="020B0604020202020204" pitchFamily="34" charset="0"/>
                <a:cs typeface="Arial" panose="020B0604020202020204" pitchFamily="34" charset="0"/>
              </a:rPr>
              <a:t>ayat</a:t>
            </a:r>
            <a:r>
              <a:rPr lang="en-US" sz="1520" dirty="0">
                <a:ln>
                  <a:solidFill>
                    <a:prstClr val="black"/>
                  </a:solidFill>
                </a:ln>
                <a:solidFill>
                  <a:prstClr val="black"/>
                </a:solidFill>
                <a:latin typeface="Arial" panose="020B0604020202020204" pitchFamily="34" charset="0"/>
                <a:cs typeface="Arial" panose="020B0604020202020204" pitchFamily="34" charset="0"/>
              </a:rPr>
              <a:t> (1)</a:t>
            </a:r>
          </a:p>
          <a:p>
            <a:pPr defTabSz="386151"/>
            <a:r>
              <a:rPr lang="en-US" sz="1520" dirty="0" err="1">
                <a:ln>
                  <a:solidFill>
                    <a:prstClr val="black"/>
                  </a:solidFill>
                </a:ln>
                <a:solidFill>
                  <a:prstClr val="black"/>
                </a:solidFill>
                <a:latin typeface="Arial" panose="020B0604020202020204" pitchFamily="34" charset="0"/>
                <a:cs typeface="Arial" panose="020B0604020202020204" pitchFamily="34" charset="0"/>
              </a:rPr>
              <a:t>Pasal</a:t>
            </a:r>
            <a:r>
              <a:rPr lang="en-US" sz="1520" dirty="0">
                <a:ln>
                  <a:solidFill>
                    <a:prstClr val="black"/>
                  </a:solidFill>
                </a:ln>
                <a:solidFill>
                  <a:prstClr val="black"/>
                </a:solidFill>
                <a:latin typeface="Arial" panose="020B0604020202020204" pitchFamily="34" charset="0"/>
                <a:cs typeface="Arial" panose="020B0604020202020204" pitchFamily="34" charset="0"/>
              </a:rPr>
              <a:t> 63</a:t>
            </a:r>
            <a:endParaRPr lang="id-ID" sz="1520" dirty="0">
              <a:solidFill>
                <a:prstClr val="black"/>
              </a:solidFill>
              <a:latin typeface="Calibri" panose="020F0502020204030204"/>
            </a:endParaRPr>
          </a:p>
        </p:txBody>
      </p:sp>
      <p:cxnSp>
        <p:nvCxnSpPr>
          <p:cNvPr id="25" name="Straight Arrow Connector 24">
            <a:extLst>
              <a:ext uri="{FF2B5EF4-FFF2-40B4-BE49-F238E27FC236}">
                <a16:creationId xmlns:a16="http://schemas.microsoft.com/office/drawing/2014/main" xmlns="" id="{1BDB2CD7-4045-4482-BC38-C07019DFBC62}"/>
              </a:ext>
            </a:extLst>
          </p:cNvPr>
          <p:cNvCxnSpPr/>
          <p:nvPr/>
        </p:nvCxnSpPr>
        <p:spPr>
          <a:xfrm>
            <a:off x="1198886" y="3908201"/>
            <a:ext cx="0" cy="8424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xmlns="" id="{5DF1CE4D-FD8C-4077-AFC6-4A4F89308C08}"/>
              </a:ext>
            </a:extLst>
          </p:cNvPr>
          <p:cNvSpPr/>
          <p:nvPr/>
        </p:nvSpPr>
        <p:spPr>
          <a:xfrm>
            <a:off x="440372" y="471829"/>
            <a:ext cx="2842090" cy="126188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RAPERDA DISERTAI PENJELASAN/KETERANGAN/NASKAH AKADEMIK</a:t>
            </a:r>
          </a:p>
          <a:p>
            <a:pPr defTabSz="386151"/>
            <a:r>
              <a:rPr lang="en-US" sz="1520" dirty="0" err="1">
                <a:ln>
                  <a:solidFill>
                    <a:prstClr val="black"/>
                  </a:solidFill>
                </a:ln>
                <a:solidFill>
                  <a:prstClr val="black"/>
                </a:solidFill>
                <a:latin typeface="Arial" panose="020B0604020202020204" pitchFamily="34" charset="0"/>
                <a:cs typeface="Arial" panose="020B0604020202020204" pitchFamily="34" charset="0"/>
              </a:rPr>
              <a:t>Pasal</a:t>
            </a:r>
            <a:r>
              <a:rPr lang="en-US" sz="1520" dirty="0">
                <a:ln>
                  <a:solidFill>
                    <a:prstClr val="black"/>
                  </a:solidFill>
                </a:ln>
                <a:solidFill>
                  <a:prstClr val="black"/>
                </a:solidFill>
                <a:latin typeface="Arial" panose="020B0604020202020204" pitchFamily="34" charset="0"/>
                <a:cs typeface="Arial" panose="020B0604020202020204" pitchFamily="34" charset="0"/>
              </a:rPr>
              <a:t> 56 </a:t>
            </a:r>
            <a:r>
              <a:rPr lang="en-US" sz="1520" dirty="0" err="1">
                <a:ln>
                  <a:solidFill>
                    <a:prstClr val="black"/>
                  </a:solidFill>
                </a:ln>
                <a:solidFill>
                  <a:prstClr val="black"/>
                </a:solidFill>
                <a:latin typeface="Arial" panose="020B0604020202020204" pitchFamily="34" charset="0"/>
                <a:cs typeface="Arial" panose="020B0604020202020204" pitchFamily="34" charset="0"/>
              </a:rPr>
              <a:t>ayat</a:t>
            </a:r>
            <a:r>
              <a:rPr lang="en-US" sz="1520" dirty="0">
                <a:ln>
                  <a:solidFill>
                    <a:prstClr val="black"/>
                  </a:solidFill>
                </a:ln>
                <a:solidFill>
                  <a:prstClr val="black"/>
                </a:solidFill>
                <a:latin typeface="Arial" panose="020B0604020202020204" pitchFamily="34" charset="0"/>
                <a:cs typeface="Arial" panose="020B0604020202020204" pitchFamily="34" charset="0"/>
              </a:rPr>
              <a:t> (2)</a:t>
            </a:r>
          </a:p>
          <a:p>
            <a:pPr defTabSz="386151"/>
            <a:r>
              <a:rPr lang="en-US" sz="1520" dirty="0" err="1">
                <a:ln>
                  <a:solidFill>
                    <a:prstClr val="black"/>
                  </a:solidFill>
                </a:ln>
                <a:solidFill>
                  <a:prstClr val="black"/>
                </a:solidFill>
                <a:latin typeface="Arial" panose="020B0604020202020204" pitchFamily="34" charset="0"/>
                <a:cs typeface="Arial" panose="020B0604020202020204" pitchFamily="34" charset="0"/>
              </a:rPr>
              <a:t>Pasal</a:t>
            </a:r>
            <a:r>
              <a:rPr lang="en-US" sz="1520" dirty="0">
                <a:ln>
                  <a:solidFill>
                    <a:prstClr val="black"/>
                  </a:solidFill>
                </a:ln>
                <a:solidFill>
                  <a:prstClr val="black"/>
                </a:solidFill>
                <a:latin typeface="Arial" panose="020B0604020202020204" pitchFamily="34" charset="0"/>
                <a:cs typeface="Arial" panose="020B0604020202020204" pitchFamily="34" charset="0"/>
              </a:rPr>
              <a:t> 63</a:t>
            </a:r>
            <a:endParaRPr lang="id-ID" sz="1520" dirty="0">
              <a:solidFill>
                <a:prstClr val="black"/>
              </a:solidFill>
              <a:latin typeface="Calibri" panose="020F0502020204030204"/>
            </a:endParaRPr>
          </a:p>
        </p:txBody>
      </p:sp>
      <p:cxnSp>
        <p:nvCxnSpPr>
          <p:cNvPr id="28" name="Straight Arrow Connector 27">
            <a:extLst>
              <a:ext uri="{FF2B5EF4-FFF2-40B4-BE49-F238E27FC236}">
                <a16:creationId xmlns:a16="http://schemas.microsoft.com/office/drawing/2014/main" xmlns="" id="{A9CC61ED-B575-4900-A657-E8BCE7729B33}"/>
              </a:ext>
            </a:extLst>
          </p:cNvPr>
          <p:cNvCxnSpPr/>
          <p:nvPr/>
        </p:nvCxnSpPr>
        <p:spPr>
          <a:xfrm>
            <a:off x="1198886" y="1860491"/>
            <a:ext cx="0" cy="96841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xmlns="" id="{77DF08EA-3737-427A-BF2E-A8C9524CB1DC}"/>
              </a:ext>
            </a:extLst>
          </p:cNvPr>
          <p:cNvSpPr>
            <a:spLocks noGrp="1"/>
          </p:cNvSpPr>
          <p:nvPr>
            <p:ph type="sldNum" sz="quarter" idx="12"/>
          </p:nvPr>
        </p:nvSpPr>
        <p:spPr/>
        <p:txBody>
          <a:bodyPr/>
          <a:lstStyle/>
          <a:p>
            <a:pPr defTabSz="386151">
              <a:defRPr/>
            </a:pPr>
            <a:fld id="{C8A7D439-CEF8-4368-A7EF-107064606206}" type="slidenum">
              <a:rPr lang="en-US">
                <a:solidFill>
                  <a:prstClr val="black">
                    <a:tint val="75000"/>
                  </a:prstClr>
                </a:solidFill>
                <a:latin typeface="Calibri" panose="020F0502020204030204"/>
              </a:rPr>
              <a:pPr defTabSz="386151">
                <a:defRPr/>
              </a:pPr>
              <a:t>20</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6555496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engamat: Tak Perlu Ada Hukum Syariah, KUHP Sudah Detail | Republika Online">
            <a:extLst>
              <a:ext uri="{FF2B5EF4-FFF2-40B4-BE49-F238E27FC236}">
                <a16:creationId xmlns:a16="http://schemas.microsoft.com/office/drawing/2014/main" xmlns="" id="{4F30BD1B-219E-48FB-99E1-09DBCACA7D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8256" y="4321232"/>
            <a:ext cx="3323044" cy="234133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xmlns="" id="{FF258004-4E75-4510-8166-67D56652EBB3}"/>
              </a:ext>
            </a:extLst>
          </p:cNvPr>
          <p:cNvSpPr/>
          <p:nvPr/>
        </p:nvSpPr>
        <p:spPr>
          <a:xfrm>
            <a:off x="5518560" y="315865"/>
            <a:ext cx="3201797" cy="794064"/>
          </a:xfrm>
          <a:prstGeom prst="rect">
            <a:avLst/>
          </a:prstGeom>
          <a:ln>
            <a:solidFill>
              <a:schemeClr val="tx1"/>
            </a:solidFill>
          </a:ln>
        </p:spPr>
        <p:txBody>
          <a:bodyPr wrap="square">
            <a:spAutoFit/>
          </a:bodyPr>
          <a:lstStyle/>
          <a:p>
            <a:pPr algn="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UU NO.12 TAHUN 2011 </a:t>
            </a:r>
          </a:p>
          <a:p>
            <a:pPr algn="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PEMBENTUKAN PERATURAN</a:t>
            </a:r>
          </a:p>
          <a:p>
            <a:pPr algn="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PERUNDANG-UNDANGAN</a:t>
            </a:r>
          </a:p>
        </p:txBody>
      </p:sp>
      <p:sp>
        <p:nvSpPr>
          <p:cNvPr id="6" name="Rectangle 5">
            <a:extLst>
              <a:ext uri="{FF2B5EF4-FFF2-40B4-BE49-F238E27FC236}">
                <a16:creationId xmlns:a16="http://schemas.microsoft.com/office/drawing/2014/main" xmlns="" id="{EE55DA4F-5214-423D-8783-907ED295EA70}"/>
              </a:ext>
            </a:extLst>
          </p:cNvPr>
          <p:cNvSpPr/>
          <p:nvPr/>
        </p:nvSpPr>
        <p:spPr>
          <a:xfrm>
            <a:off x="513128" y="2299657"/>
            <a:ext cx="1371515" cy="79406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NON NASKAH </a:t>
            </a:r>
          </a:p>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AKADEMIK</a:t>
            </a:r>
            <a:endParaRPr lang="id-ID" sz="1520"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xmlns="" id="{6D5FA826-BF8E-4548-8215-F4F3DCD8625E}"/>
              </a:ext>
            </a:extLst>
          </p:cNvPr>
          <p:cNvSpPr/>
          <p:nvPr/>
        </p:nvSpPr>
        <p:spPr>
          <a:xfrm>
            <a:off x="2590709" y="1371964"/>
            <a:ext cx="1531208" cy="326243"/>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APBD</a:t>
            </a:r>
            <a:endParaRPr lang="id-ID" sz="1520" dirty="0">
              <a:solidFill>
                <a:prstClr val="black"/>
              </a:solidFill>
              <a:latin typeface="Calibri" panose="020F0502020204030204"/>
            </a:endParaRPr>
          </a:p>
        </p:txBody>
      </p:sp>
      <p:sp>
        <p:nvSpPr>
          <p:cNvPr id="8" name="Rectangle 7">
            <a:extLst>
              <a:ext uri="{FF2B5EF4-FFF2-40B4-BE49-F238E27FC236}">
                <a16:creationId xmlns:a16="http://schemas.microsoft.com/office/drawing/2014/main" xmlns="" id="{353CDACC-F02A-48FF-81AE-48D9DF8B0F69}"/>
              </a:ext>
            </a:extLst>
          </p:cNvPr>
          <p:cNvSpPr/>
          <p:nvPr/>
        </p:nvSpPr>
        <p:spPr>
          <a:xfrm>
            <a:off x="2494921" y="4175296"/>
            <a:ext cx="1531207" cy="560153"/>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PENCABUTAN PERDA</a:t>
            </a:r>
            <a:endParaRPr lang="id-ID" sz="1520" dirty="0">
              <a:solidFill>
                <a:prstClr val="black"/>
              </a:solidFill>
              <a:latin typeface="Calibri" panose="020F0502020204030204"/>
            </a:endParaRPr>
          </a:p>
        </p:txBody>
      </p:sp>
      <p:sp>
        <p:nvSpPr>
          <p:cNvPr id="9" name="Rectangle 8">
            <a:extLst>
              <a:ext uri="{FF2B5EF4-FFF2-40B4-BE49-F238E27FC236}">
                <a16:creationId xmlns:a16="http://schemas.microsoft.com/office/drawing/2014/main" xmlns="" id="{DBC7DC0A-6FF3-4F65-9869-96AFA2A511CD}"/>
              </a:ext>
            </a:extLst>
          </p:cNvPr>
          <p:cNvSpPr/>
          <p:nvPr/>
        </p:nvSpPr>
        <p:spPr>
          <a:xfrm>
            <a:off x="2469989" y="2464273"/>
            <a:ext cx="1531207" cy="102797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PERUBAHAN BEBERAPA MATERI TERTENTU</a:t>
            </a:r>
            <a:endParaRPr lang="id-ID" sz="1520" dirty="0">
              <a:solidFill>
                <a:prstClr val="black"/>
              </a:solidFill>
              <a:latin typeface="Calibri" panose="020F0502020204030204"/>
            </a:endParaRPr>
          </a:p>
        </p:txBody>
      </p:sp>
      <p:sp>
        <p:nvSpPr>
          <p:cNvPr id="10" name="Rectangle 9">
            <a:extLst>
              <a:ext uri="{FF2B5EF4-FFF2-40B4-BE49-F238E27FC236}">
                <a16:creationId xmlns:a16="http://schemas.microsoft.com/office/drawing/2014/main" xmlns="" id="{E6D61827-C7D0-4960-AC7D-7AFEAF518F10}"/>
              </a:ext>
            </a:extLst>
          </p:cNvPr>
          <p:cNvSpPr/>
          <p:nvPr/>
        </p:nvSpPr>
        <p:spPr>
          <a:xfrm>
            <a:off x="4612445" y="2889672"/>
            <a:ext cx="1531207" cy="326243"/>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KETERANGAN</a:t>
            </a:r>
            <a:endParaRPr lang="id-ID" sz="1520" dirty="0">
              <a:solidFill>
                <a:prstClr val="black"/>
              </a:solidFill>
              <a:latin typeface="Calibri" panose="020F0502020204030204"/>
            </a:endParaRPr>
          </a:p>
        </p:txBody>
      </p:sp>
      <p:sp>
        <p:nvSpPr>
          <p:cNvPr id="11" name="Rectangle 10">
            <a:extLst>
              <a:ext uri="{FF2B5EF4-FFF2-40B4-BE49-F238E27FC236}">
                <a16:creationId xmlns:a16="http://schemas.microsoft.com/office/drawing/2014/main" xmlns="" id="{0AD72FC4-6272-4FBC-A865-D4E9EDB75B04}"/>
              </a:ext>
            </a:extLst>
          </p:cNvPr>
          <p:cNvSpPr/>
          <p:nvPr/>
        </p:nvSpPr>
        <p:spPr>
          <a:xfrm>
            <a:off x="6875624" y="2762794"/>
            <a:ext cx="1755249" cy="79406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POKOK PIKIRAN DAN MATERI YANG DIATUR</a:t>
            </a:r>
            <a:endParaRPr lang="id-ID" sz="1520" dirty="0">
              <a:solidFill>
                <a:prstClr val="black"/>
              </a:solidFill>
              <a:latin typeface="Calibri" panose="020F0502020204030204"/>
            </a:endParaRPr>
          </a:p>
        </p:txBody>
      </p:sp>
      <p:cxnSp>
        <p:nvCxnSpPr>
          <p:cNvPr id="12" name="Straight Connector 11">
            <a:extLst>
              <a:ext uri="{FF2B5EF4-FFF2-40B4-BE49-F238E27FC236}">
                <a16:creationId xmlns:a16="http://schemas.microsoft.com/office/drawing/2014/main" xmlns="" id="{EBABC370-86E4-4040-8200-B0CB3C68658B}"/>
              </a:ext>
            </a:extLst>
          </p:cNvPr>
          <p:cNvCxnSpPr/>
          <p:nvPr/>
        </p:nvCxnSpPr>
        <p:spPr>
          <a:xfrm>
            <a:off x="2231515" y="1421639"/>
            <a:ext cx="0" cy="31502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6E3CD58-712B-425B-A44B-1EDE002E7F74}"/>
              </a:ext>
            </a:extLst>
          </p:cNvPr>
          <p:cNvCxnSpPr>
            <a:cxnSpLocks/>
          </p:cNvCxnSpPr>
          <p:nvPr/>
        </p:nvCxnSpPr>
        <p:spPr>
          <a:xfrm>
            <a:off x="1940255" y="2762794"/>
            <a:ext cx="29126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xmlns="" id="{CAEEDED9-2A38-4492-8475-10B38A866BA2}"/>
              </a:ext>
            </a:extLst>
          </p:cNvPr>
          <p:cNvCxnSpPr/>
          <p:nvPr/>
        </p:nvCxnSpPr>
        <p:spPr>
          <a:xfrm>
            <a:off x="4121917" y="1421639"/>
            <a:ext cx="0" cy="32529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B7D67B23-96D8-46B1-81DA-4427CF459EFE}"/>
              </a:ext>
            </a:extLst>
          </p:cNvPr>
          <p:cNvCxnSpPr>
            <a:cxnSpLocks/>
          </p:cNvCxnSpPr>
          <p:nvPr/>
        </p:nvCxnSpPr>
        <p:spPr>
          <a:xfrm>
            <a:off x="4121917" y="3048128"/>
            <a:ext cx="4500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064C9D9A-B8F9-493D-8DAF-F70F3254F985}"/>
              </a:ext>
            </a:extLst>
          </p:cNvPr>
          <p:cNvCxnSpPr/>
          <p:nvPr/>
        </p:nvCxnSpPr>
        <p:spPr>
          <a:xfrm>
            <a:off x="6012313" y="3044971"/>
            <a:ext cx="77437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xmlns="" id="{9EA6600F-857E-4739-A788-BDE0C927FAD3}"/>
              </a:ext>
            </a:extLst>
          </p:cNvPr>
          <p:cNvSpPr/>
          <p:nvPr/>
        </p:nvSpPr>
        <p:spPr>
          <a:xfrm>
            <a:off x="472639" y="3213565"/>
            <a:ext cx="1791144" cy="560153"/>
          </a:xfrm>
          <a:prstGeom prst="rect">
            <a:avLst/>
          </a:prstGeom>
        </p:spPr>
        <p:txBody>
          <a:bodyPr wrap="square">
            <a:spAutoFit/>
          </a:bodyPr>
          <a:lstStyle/>
          <a:p>
            <a:pPr defTabSz="386151"/>
            <a:r>
              <a:rPr lang="en-US" sz="1520" dirty="0" err="1">
                <a:ln>
                  <a:solidFill>
                    <a:prstClr val="black"/>
                  </a:solidFill>
                </a:ln>
                <a:solidFill>
                  <a:prstClr val="black"/>
                </a:solidFill>
                <a:latin typeface="Arial" panose="020B0604020202020204" pitchFamily="34" charset="0"/>
                <a:cs typeface="Arial" panose="020B0604020202020204" pitchFamily="34" charset="0"/>
              </a:rPr>
              <a:t>Pasal</a:t>
            </a:r>
            <a:r>
              <a:rPr lang="en-US" sz="1520" dirty="0">
                <a:ln>
                  <a:solidFill>
                    <a:prstClr val="black"/>
                  </a:solidFill>
                </a:ln>
                <a:solidFill>
                  <a:prstClr val="black"/>
                </a:solidFill>
                <a:latin typeface="Arial" panose="020B0604020202020204" pitchFamily="34" charset="0"/>
                <a:cs typeface="Arial" panose="020B0604020202020204" pitchFamily="34" charset="0"/>
              </a:rPr>
              <a:t> 56 AYAT (3)</a:t>
            </a:r>
          </a:p>
          <a:p>
            <a:pPr defTabSz="386151"/>
            <a:r>
              <a:rPr lang="en-US" sz="1520" dirty="0" err="1">
                <a:ln>
                  <a:solidFill>
                    <a:prstClr val="black"/>
                  </a:solidFill>
                </a:ln>
                <a:solidFill>
                  <a:prstClr val="black"/>
                </a:solidFill>
                <a:latin typeface="Arial" panose="020B0604020202020204" pitchFamily="34" charset="0"/>
                <a:cs typeface="Arial" panose="020B0604020202020204" pitchFamily="34" charset="0"/>
              </a:rPr>
              <a:t>Pasal</a:t>
            </a:r>
            <a:r>
              <a:rPr lang="en-US" sz="1520" dirty="0">
                <a:ln>
                  <a:solidFill>
                    <a:prstClr val="black"/>
                  </a:solidFill>
                </a:ln>
                <a:solidFill>
                  <a:prstClr val="black"/>
                </a:solidFill>
                <a:latin typeface="Arial" panose="020B0604020202020204" pitchFamily="34" charset="0"/>
                <a:cs typeface="Arial" panose="020B0604020202020204" pitchFamily="34" charset="0"/>
              </a:rPr>
              <a:t> 63</a:t>
            </a:r>
            <a:endParaRPr lang="id-ID" sz="1520" dirty="0">
              <a:solidFill>
                <a:prstClr val="black"/>
              </a:solidFill>
              <a:latin typeface="Calibri" panose="020F0502020204030204"/>
            </a:endParaRPr>
          </a:p>
        </p:txBody>
      </p:sp>
      <p:sp>
        <p:nvSpPr>
          <p:cNvPr id="26" name="Content Placeholder 2">
            <a:extLst>
              <a:ext uri="{FF2B5EF4-FFF2-40B4-BE49-F238E27FC236}">
                <a16:creationId xmlns:a16="http://schemas.microsoft.com/office/drawing/2014/main" xmlns="" id="{DFB4B327-9572-4F49-9A4A-506E7A6D40DC}"/>
              </a:ext>
            </a:extLst>
          </p:cNvPr>
          <p:cNvSpPr txBox="1">
            <a:spLocks/>
          </p:cNvSpPr>
          <p:nvPr/>
        </p:nvSpPr>
        <p:spPr>
          <a:xfrm>
            <a:off x="183307" y="5166150"/>
            <a:ext cx="5960346" cy="1263603"/>
          </a:xfrm>
          <a:prstGeom prst="rect">
            <a:avLst/>
          </a:prstGeom>
          <a:noFill/>
          <a:ln>
            <a:noFill/>
          </a:ln>
          <a:scene3d>
            <a:camera prst="orthographicFront"/>
            <a:lightRig rig="threePt" dir="t"/>
          </a:scene3d>
          <a:sp3d>
            <a:bevelT w="114300" prst="artDeco"/>
          </a:sp3d>
        </p:spPr>
        <p:txBody>
          <a:bodyPr>
            <a:noAutofit/>
          </a:bodyPr>
          <a:lstStyle>
            <a:lvl1pPr marL="270662" indent="-270662" algn="l" defTabSz="1082650" rtl="0" eaLnBrk="1" latinLnBrk="0" hangingPunct="1">
              <a:lnSpc>
                <a:spcPct val="90000"/>
              </a:lnSpc>
              <a:spcBef>
                <a:spcPts val="1184"/>
              </a:spcBef>
              <a:buFont typeface="Arial" panose="020B0604020202020204" pitchFamily="34" charset="0"/>
              <a:buChar char="•"/>
              <a:defRPr sz="3315" kern="1200">
                <a:solidFill>
                  <a:schemeClr val="tx1"/>
                </a:solidFill>
                <a:latin typeface="+mn-lt"/>
                <a:ea typeface="+mn-ea"/>
                <a:cs typeface="+mn-cs"/>
              </a:defRPr>
            </a:lvl1pPr>
            <a:lvl2pPr marL="811987" indent="-270662" algn="l" defTabSz="1082650" rtl="0" eaLnBrk="1" latinLnBrk="0" hangingPunct="1">
              <a:lnSpc>
                <a:spcPct val="90000"/>
              </a:lnSpc>
              <a:spcBef>
                <a:spcPts val="592"/>
              </a:spcBef>
              <a:buFont typeface="Arial" panose="020B0604020202020204" pitchFamily="34" charset="0"/>
              <a:buChar char="•"/>
              <a:defRPr sz="2842" kern="1200">
                <a:solidFill>
                  <a:schemeClr val="tx1"/>
                </a:solidFill>
                <a:latin typeface="+mn-lt"/>
                <a:ea typeface="+mn-ea"/>
                <a:cs typeface="+mn-cs"/>
              </a:defRPr>
            </a:lvl2pPr>
            <a:lvl3pPr marL="1353312" indent="-270662" algn="l" defTabSz="1082650" rtl="0" eaLnBrk="1" latinLnBrk="0" hangingPunct="1">
              <a:lnSpc>
                <a:spcPct val="90000"/>
              </a:lnSpc>
              <a:spcBef>
                <a:spcPts val="592"/>
              </a:spcBef>
              <a:buFont typeface="Arial" panose="020B0604020202020204" pitchFamily="34" charset="0"/>
              <a:buChar char="•"/>
              <a:defRPr sz="2368" kern="1200">
                <a:solidFill>
                  <a:schemeClr val="tx1"/>
                </a:solidFill>
                <a:latin typeface="+mn-lt"/>
                <a:ea typeface="+mn-ea"/>
                <a:cs typeface="+mn-cs"/>
              </a:defRPr>
            </a:lvl3pPr>
            <a:lvl4pPr marL="1894637"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4pPr>
            <a:lvl5pPr marL="2435962"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5pPr>
            <a:lvl6pPr marL="2977286"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6pPr>
            <a:lvl7pPr marL="3518611"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7pPr>
            <a:lvl8pPr marL="4059936"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8pPr>
            <a:lvl9pPr marL="4601261"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9pPr>
          </a:lstStyle>
          <a:p>
            <a:pPr marL="630242" indent="-290515" algn="just" defTabSz="914406">
              <a:lnSpc>
                <a:spcPct val="100000"/>
              </a:lnSpc>
              <a:spcBef>
                <a:spcPts val="0"/>
              </a:spcBef>
              <a:buFont typeface="+mj-lt"/>
              <a:buAutoNum type="alphaLcPeriod"/>
            </a:pP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Sistematika</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Peraturan</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Perundang-undangan</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berubah</a:t>
            </a:r>
            <a:endPar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endParaRPr>
          </a:p>
          <a:p>
            <a:pPr marL="630242" indent="-290515" algn="just" defTabSz="914406">
              <a:lnSpc>
                <a:spcPct val="100000"/>
              </a:lnSpc>
              <a:spcBef>
                <a:spcPts val="0"/>
              </a:spcBef>
              <a:buFont typeface="+mj-lt"/>
              <a:buAutoNum type="alphaLcPeriod"/>
            </a:pP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Materi</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Peraturan</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Perundang-undangan</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p>
          <a:p>
            <a:pPr marL="339728" indent="0" algn="just" defTabSz="914406">
              <a:lnSpc>
                <a:spcPct val="100000"/>
              </a:lnSpc>
              <a:spcBef>
                <a:spcPts val="0"/>
              </a:spcBef>
              <a:buNone/>
            </a:pP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berubah</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lebih</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dari</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50 %,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atau</a:t>
            </a:r>
            <a:endPar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endParaRPr>
          </a:p>
          <a:p>
            <a:pPr marL="339728" indent="0" algn="just" defTabSz="914406">
              <a:lnSpc>
                <a:spcPct val="100000"/>
              </a:lnSpc>
              <a:spcBef>
                <a:spcPts val="0"/>
              </a:spcBef>
              <a:buNone/>
            </a:pP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c.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Esensinya</a:t>
            </a: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 </a:t>
            </a:r>
            <a:r>
              <a:rPr lang="en-US" sz="1689" dirty="0" err="1">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berubah</a:t>
            </a:r>
            <a:endPar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endParaRPr>
          </a:p>
          <a:p>
            <a:pPr marL="339728" indent="0" algn="just" defTabSz="914406">
              <a:lnSpc>
                <a:spcPct val="100000"/>
              </a:lnSpc>
              <a:spcBef>
                <a:spcPts val="0"/>
              </a:spcBef>
              <a:buNone/>
            </a:pPr>
            <a:r>
              <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rPr>
              <a:t>Lampiran: 237</a:t>
            </a:r>
          </a:p>
          <a:p>
            <a:pPr marL="339727" indent="0" algn="just" defTabSz="914406">
              <a:lnSpc>
                <a:spcPct val="150000"/>
              </a:lnSpc>
              <a:spcBef>
                <a:spcPts val="0"/>
              </a:spcBef>
              <a:buNone/>
            </a:pPr>
            <a:endParaRPr lang="en-US" sz="1689" dirty="0">
              <a:ln>
                <a:solidFill>
                  <a:prstClr val="black"/>
                </a:solidFill>
              </a:ln>
              <a:solidFill>
                <a:prstClr val="black"/>
              </a:solidFill>
              <a:latin typeface="Arial" panose="020B0604020202020204" pitchFamily="34" charset="0"/>
              <a:ea typeface="Batang" panose="02030600000101010101" pitchFamily="18" charset="-127"/>
              <a:cs typeface="Arial" panose="020B0604020202020204" pitchFamily="34" charset="0"/>
            </a:endParaRPr>
          </a:p>
        </p:txBody>
      </p:sp>
      <p:cxnSp>
        <p:nvCxnSpPr>
          <p:cNvPr id="13" name="Straight Connector 12">
            <a:extLst>
              <a:ext uri="{FF2B5EF4-FFF2-40B4-BE49-F238E27FC236}">
                <a16:creationId xmlns:a16="http://schemas.microsoft.com/office/drawing/2014/main" xmlns="" id="{7619FCCE-8088-4BF8-8068-A870D3649641}"/>
              </a:ext>
            </a:extLst>
          </p:cNvPr>
          <p:cNvCxnSpPr>
            <a:cxnSpLocks/>
          </p:cNvCxnSpPr>
          <p:nvPr/>
        </p:nvCxnSpPr>
        <p:spPr>
          <a:xfrm>
            <a:off x="3486957" y="4571840"/>
            <a:ext cx="0" cy="62875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A5127867-A9EF-42CF-943A-E25859C32630}"/>
              </a:ext>
            </a:extLst>
          </p:cNvPr>
          <p:cNvCxnSpPr/>
          <p:nvPr/>
        </p:nvCxnSpPr>
        <p:spPr>
          <a:xfrm>
            <a:off x="3356313" y="4571840"/>
            <a:ext cx="11894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xmlns="" id="{89C7F039-8906-4FD4-B250-8ADAFC4C5B42}"/>
              </a:ext>
            </a:extLst>
          </p:cNvPr>
          <p:cNvSpPr>
            <a:spLocks noGrp="1"/>
          </p:cNvSpPr>
          <p:nvPr>
            <p:ph type="sldNum" sz="quarter" idx="12"/>
          </p:nvPr>
        </p:nvSpPr>
        <p:spPr/>
        <p:txBody>
          <a:bodyPr/>
          <a:lstStyle/>
          <a:p>
            <a:pPr defTabSz="386151">
              <a:defRPr/>
            </a:pPr>
            <a:fld id="{C8A7D439-CEF8-4368-A7EF-107064606206}" type="slidenum">
              <a:rPr lang="en-US">
                <a:solidFill>
                  <a:prstClr val="black">
                    <a:tint val="75000"/>
                  </a:prstClr>
                </a:solidFill>
                <a:latin typeface="Calibri" panose="020F0502020204030204"/>
              </a:rPr>
              <a:pPr defTabSz="386151">
                <a:defRPr/>
              </a:pPr>
              <a:t>21</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2807638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engamat: Tak Perlu Ada Hukum Syariah, KUHP Sudah Detail | Republika Online">
            <a:extLst>
              <a:ext uri="{FF2B5EF4-FFF2-40B4-BE49-F238E27FC236}">
                <a16:creationId xmlns:a16="http://schemas.microsoft.com/office/drawing/2014/main" xmlns="" id="{4F30BD1B-219E-48FB-99E1-09DBCACA7D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119" y="4774091"/>
            <a:ext cx="2674958" cy="19077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EE55DA4F-5214-423D-8783-907ED295EA70}"/>
              </a:ext>
            </a:extLst>
          </p:cNvPr>
          <p:cNvSpPr/>
          <p:nvPr/>
        </p:nvSpPr>
        <p:spPr>
          <a:xfrm>
            <a:off x="513128" y="2299657"/>
            <a:ext cx="1371515" cy="560153"/>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NASKAH </a:t>
            </a:r>
          </a:p>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AKADEMIK</a:t>
            </a:r>
            <a:endParaRPr lang="id-ID" sz="1520" dirty="0">
              <a:solidFill>
                <a:prstClr val="black"/>
              </a:solidFill>
              <a:latin typeface="Calibri" panose="020F0502020204030204"/>
            </a:endParaRPr>
          </a:p>
        </p:txBody>
      </p:sp>
      <p:cxnSp>
        <p:nvCxnSpPr>
          <p:cNvPr id="12" name="Straight Connector 11">
            <a:extLst>
              <a:ext uri="{FF2B5EF4-FFF2-40B4-BE49-F238E27FC236}">
                <a16:creationId xmlns:a16="http://schemas.microsoft.com/office/drawing/2014/main" xmlns="" id="{EBABC370-86E4-4040-8200-B0CB3C68658B}"/>
              </a:ext>
            </a:extLst>
          </p:cNvPr>
          <p:cNvCxnSpPr>
            <a:cxnSpLocks/>
          </p:cNvCxnSpPr>
          <p:nvPr/>
        </p:nvCxnSpPr>
        <p:spPr>
          <a:xfrm>
            <a:off x="1943899" y="1415845"/>
            <a:ext cx="0" cy="45163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6E3CD58-712B-425B-A44B-1EDE002E7F74}"/>
              </a:ext>
            </a:extLst>
          </p:cNvPr>
          <p:cNvCxnSpPr>
            <a:cxnSpLocks/>
          </p:cNvCxnSpPr>
          <p:nvPr/>
        </p:nvCxnSpPr>
        <p:spPr>
          <a:xfrm>
            <a:off x="1593383" y="2563872"/>
            <a:ext cx="29126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Content Placeholder 2">
            <a:extLst>
              <a:ext uri="{FF2B5EF4-FFF2-40B4-BE49-F238E27FC236}">
                <a16:creationId xmlns:a16="http://schemas.microsoft.com/office/drawing/2014/main" xmlns="" id="{947E4BF5-FD30-4139-BB43-9281E45F4DE2}"/>
              </a:ext>
            </a:extLst>
          </p:cNvPr>
          <p:cNvSpPr txBox="1">
            <a:spLocks/>
          </p:cNvSpPr>
          <p:nvPr/>
        </p:nvSpPr>
        <p:spPr>
          <a:xfrm>
            <a:off x="2078134" y="1317208"/>
            <a:ext cx="6552738" cy="4223585"/>
          </a:xfrm>
          <a:prstGeom prst="rect">
            <a:avLst/>
          </a:prstGeom>
          <a:noFill/>
        </p:spPr>
        <p:style>
          <a:lnRef idx="3">
            <a:schemeClr val="lt1"/>
          </a:lnRef>
          <a:fillRef idx="1">
            <a:schemeClr val="accent2"/>
          </a:fillRef>
          <a:effectRef idx="1">
            <a:schemeClr val="accent2"/>
          </a:effectRef>
          <a:fontRef idx="minor">
            <a:schemeClr val="lt1"/>
          </a:fontRef>
        </p:style>
        <p:txBody>
          <a:bodyPr>
            <a:noAutofit/>
          </a:bodyPr>
          <a:lstStyle>
            <a:lvl1pPr marL="270662" indent="-270662" algn="l" defTabSz="1082650" rtl="0" eaLnBrk="1" latinLnBrk="0" hangingPunct="1">
              <a:lnSpc>
                <a:spcPct val="90000"/>
              </a:lnSpc>
              <a:spcBef>
                <a:spcPts val="1184"/>
              </a:spcBef>
              <a:buFont typeface="Arial" panose="020B0604020202020204" pitchFamily="34" charset="0"/>
              <a:buChar char="•"/>
              <a:defRPr sz="3315" kern="1200">
                <a:solidFill>
                  <a:schemeClr val="lt1"/>
                </a:solidFill>
                <a:latin typeface="+mn-lt"/>
                <a:ea typeface="+mn-ea"/>
                <a:cs typeface="+mn-cs"/>
              </a:defRPr>
            </a:lvl1pPr>
            <a:lvl2pPr marL="811987" indent="-270662" algn="l" defTabSz="1082650" rtl="0" eaLnBrk="1" latinLnBrk="0" hangingPunct="1">
              <a:lnSpc>
                <a:spcPct val="90000"/>
              </a:lnSpc>
              <a:spcBef>
                <a:spcPts val="592"/>
              </a:spcBef>
              <a:buFont typeface="Arial" panose="020B0604020202020204" pitchFamily="34" charset="0"/>
              <a:buChar char="•"/>
              <a:defRPr sz="2842" kern="1200">
                <a:solidFill>
                  <a:schemeClr val="lt1"/>
                </a:solidFill>
                <a:latin typeface="+mn-lt"/>
                <a:ea typeface="+mn-ea"/>
                <a:cs typeface="+mn-cs"/>
              </a:defRPr>
            </a:lvl2pPr>
            <a:lvl3pPr marL="1353312" indent="-270662" algn="l" defTabSz="1082650" rtl="0" eaLnBrk="1" latinLnBrk="0" hangingPunct="1">
              <a:lnSpc>
                <a:spcPct val="90000"/>
              </a:lnSpc>
              <a:spcBef>
                <a:spcPts val="592"/>
              </a:spcBef>
              <a:buFont typeface="Arial" panose="020B0604020202020204" pitchFamily="34" charset="0"/>
              <a:buChar char="•"/>
              <a:defRPr sz="2368" kern="1200">
                <a:solidFill>
                  <a:schemeClr val="lt1"/>
                </a:solidFill>
                <a:latin typeface="+mn-lt"/>
                <a:ea typeface="+mn-ea"/>
                <a:cs typeface="+mn-cs"/>
              </a:defRPr>
            </a:lvl3pPr>
            <a:lvl4pPr marL="1894637" indent="-270662" algn="l" defTabSz="1082650" rtl="0" eaLnBrk="1" latinLnBrk="0" hangingPunct="1">
              <a:lnSpc>
                <a:spcPct val="90000"/>
              </a:lnSpc>
              <a:spcBef>
                <a:spcPts val="592"/>
              </a:spcBef>
              <a:buFont typeface="Arial" panose="020B0604020202020204" pitchFamily="34" charset="0"/>
              <a:buChar char="•"/>
              <a:defRPr sz="2131" kern="1200">
                <a:solidFill>
                  <a:schemeClr val="lt1"/>
                </a:solidFill>
                <a:latin typeface="+mn-lt"/>
                <a:ea typeface="+mn-ea"/>
                <a:cs typeface="+mn-cs"/>
              </a:defRPr>
            </a:lvl4pPr>
            <a:lvl5pPr marL="2435962" indent="-270662" algn="l" defTabSz="1082650" rtl="0" eaLnBrk="1" latinLnBrk="0" hangingPunct="1">
              <a:lnSpc>
                <a:spcPct val="90000"/>
              </a:lnSpc>
              <a:spcBef>
                <a:spcPts val="592"/>
              </a:spcBef>
              <a:buFont typeface="Arial" panose="020B0604020202020204" pitchFamily="34" charset="0"/>
              <a:buChar char="•"/>
              <a:defRPr sz="2131" kern="1200">
                <a:solidFill>
                  <a:schemeClr val="lt1"/>
                </a:solidFill>
                <a:latin typeface="+mn-lt"/>
                <a:ea typeface="+mn-ea"/>
                <a:cs typeface="+mn-cs"/>
              </a:defRPr>
            </a:lvl5pPr>
            <a:lvl6pPr marL="2977286" indent="-270662" algn="l" defTabSz="1082650" rtl="0" eaLnBrk="1" latinLnBrk="0" hangingPunct="1">
              <a:lnSpc>
                <a:spcPct val="90000"/>
              </a:lnSpc>
              <a:spcBef>
                <a:spcPts val="592"/>
              </a:spcBef>
              <a:buFont typeface="Arial" panose="020B0604020202020204" pitchFamily="34" charset="0"/>
              <a:buChar char="•"/>
              <a:defRPr sz="2131" kern="1200">
                <a:solidFill>
                  <a:schemeClr val="lt1"/>
                </a:solidFill>
                <a:latin typeface="+mn-lt"/>
                <a:ea typeface="+mn-ea"/>
                <a:cs typeface="+mn-cs"/>
              </a:defRPr>
            </a:lvl6pPr>
            <a:lvl7pPr marL="3518611" indent="-270662" algn="l" defTabSz="1082650" rtl="0" eaLnBrk="1" latinLnBrk="0" hangingPunct="1">
              <a:lnSpc>
                <a:spcPct val="90000"/>
              </a:lnSpc>
              <a:spcBef>
                <a:spcPts val="592"/>
              </a:spcBef>
              <a:buFont typeface="Arial" panose="020B0604020202020204" pitchFamily="34" charset="0"/>
              <a:buChar char="•"/>
              <a:defRPr sz="2131" kern="1200">
                <a:solidFill>
                  <a:schemeClr val="lt1"/>
                </a:solidFill>
                <a:latin typeface="+mn-lt"/>
                <a:ea typeface="+mn-ea"/>
                <a:cs typeface="+mn-cs"/>
              </a:defRPr>
            </a:lvl7pPr>
            <a:lvl8pPr marL="4059936" indent="-270662" algn="l" defTabSz="1082650" rtl="0" eaLnBrk="1" latinLnBrk="0" hangingPunct="1">
              <a:lnSpc>
                <a:spcPct val="90000"/>
              </a:lnSpc>
              <a:spcBef>
                <a:spcPts val="592"/>
              </a:spcBef>
              <a:buFont typeface="Arial" panose="020B0604020202020204" pitchFamily="34" charset="0"/>
              <a:buChar char="•"/>
              <a:defRPr sz="2131" kern="1200">
                <a:solidFill>
                  <a:schemeClr val="lt1"/>
                </a:solidFill>
                <a:latin typeface="+mn-lt"/>
                <a:ea typeface="+mn-ea"/>
                <a:cs typeface="+mn-cs"/>
              </a:defRPr>
            </a:lvl8pPr>
            <a:lvl9pPr marL="4601261" indent="-270662" algn="l" defTabSz="1082650" rtl="0" eaLnBrk="1" latinLnBrk="0" hangingPunct="1">
              <a:lnSpc>
                <a:spcPct val="90000"/>
              </a:lnSpc>
              <a:spcBef>
                <a:spcPts val="592"/>
              </a:spcBef>
              <a:buFont typeface="Arial" panose="020B0604020202020204" pitchFamily="34" charset="0"/>
              <a:buChar char="•"/>
              <a:defRPr sz="2131" kern="1200">
                <a:solidFill>
                  <a:schemeClr val="lt1"/>
                </a:solidFill>
                <a:latin typeface="+mn-lt"/>
                <a:ea typeface="+mn-ea"/>
                <a:cs typeface="+mn-cs"/>
              </a:defRPr>
            </a:lvl9pPr>
          </a:lstStyle>
          <a:p>
            <a:pPr marL="228601" indent="-228601" algn="just" defTabSz="914406">
              <a:lnSpc>
                <a:spcPct val="100000"/>
              </a:lnSpc>
              <a:spcBef>
                <a:spcPts val="1000"/>
              </a:spcBef>
              <a:buFont typeface="Wingdings" pitchFamily="2" charset="2"/>
              <a:buChar char="q"/>
            </a:pPr>
            <a:r>
              <a:rPr lang="en-US" sz="1800" dirty="0" err="1">
                <a:ln>
                  <a:solidFill>
                    <a:prstClr val="black"/>
                  </a:solidFill>
                </a:ln>
                <a:solidFill>
                  <a:prstClr val="black"/>
                </a:solidFill>
                <a:latin typeface="Arial" panose="020B0604020202020204" pitchFamily="34" charset="0"/>
                <a:cs typeface="Arial" panose="020B0604020202020204" pitchFamily="34" charset="0"/>
              </a:rPr>
              <a:t>bahan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awal</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perancangan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peraturan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perundang-undangan</a:t>
            </a:r>
            <a:endParaRPr lang="en-US" sz="1800" dirty="0">
              <a:ln>
                <a:solidFill>
                  <a:prstClr val="black"/>
                </a:solidFill>
              </a:ln>
              <a:solidFill>
                <a:prstClr val="black"/>
              </a:solidFill>
              <a:latin typeface="Arial" panose="020B0604020202020204" pitchFamily="34" charset="0"/>
              <a:cs typeface="Arial" panose="020B0604020202020204" pitchFamily="34" charset="0"/>
            </a:endParaRPr>
          </a:p>
          <a:p>
            <a:pPr marL="228601" indent="-228601" algn="just" defTabSz="914406">
              <a:lnSpc>
                <a:spcPct val="100000"/>
              </a:lnSpc>
              <a:spcBef>
                <a:spcPts val="1000"/>
              </a:spcBef>
              <a:buFont typeface="Wingdings" pitchFamily="2" charset="2"/>
              <a:buChar char="q"/>
            </a:pPr>
            <a:r>
              <a:rPr lang="en-US" sz="1800" dirty="0" err="1">
                <a:ln>
                  <a:solidFill>
                    <a:prstClr val="black"/>
                  </a:solidFill>
                </a:ln>
                <a:solidFill>
                  <a:prstClr val="black"/>
                </a:solidFill>
                <a:latin typeface="Arial" panose="020B0604020202020204" pitchFamily="34" charset="0"/>
                <a:cs typeface="Arial" panose="020B0604020202020204" pitchFamily="34" charset="0"/>
              </a:rPr>
              <a:t>memudahkan</a:t>
            </a:r>
            <a:r>
              <a:rPr lang="en-US" sz="1800" dirty="0">
                <a:ln>
                  <a:solidFill>
                    <a:prstClr val="black"/>
                  </a:solidFill>
                </a:ln>
                <a:solidFill>
                  <a:prstClr val="black"/>
                </a:solidFill>
                <a:latin typeface="Arial" panose="020B0604020202020204" pitchFamily="34" charset="0"/>
                <a:cs typeface="Arial" panose="020B0604020202020204" pitchFamily="34" charset="0"/>
              </a:rPr>
              <a:t>/</a:t>
            </a:r>
            <a:r>
              <a:rPr lang="en-US" sz="1800" dirty="0" err="1">
                <a:ln>
                  <a:solidFill>
                    <a:prstClr val="black"/>
                  </a:solidFill>
                </a:ln>
                <a:solidFill>
                  <a:prstClr val="black"/>
                </a:solidFill>
                <a:latin typeface="Arial" panose="020B0604020202020204" pitchFamily="34" charset="0"/>
                <a:cs typeface="Arial" panose="020B0604020202020204" pitchFamily="34" charset="0"/>
              </a:rPr>
              <a:t>membantu</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perancang</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untuk</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membuat</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perumusan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peraturan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perundang-undangan</a:t>
            </a:r>
            <a:r>
              <a:rPr lang="en-US" sz="1800" dirty="0">
                <a:ln>
                  <a:solidFill>
                    <a:prstClr val="black"/>
                  </a:solidFill>
                </a:ln>
                <a:solidFill>
                  <a:prstClr val="black"/>
                </a:solidFill>
                <a:latin typeface="Arial" panose="020B0604020202020204" pitchFamily="34" charset="0"/>
                <a:cs typeface="Arial" panose="020B0604020202020204" pitchFamily="34" charset="0"/>
              </a:rPr>
              <a:t> yang </a:t>
            </a:r>
            <a:r>
              <a:rPr lang="en-US" sz="1800" dirty="0" err="1">
                <a:ln>
                  <a:solidFill>
                    <a:prstClr val="black"/>
                  </a:solidFill>
                </a:ln>
                <a:solidFill>
                  <a:prstClr val="black"/>
                </a:solidFill>
                <a:latin typeface="Arial" panose="020B0604020202020204" pitchFamily="34" charset="0"/>
                <a:cs typeface="Arial" panose="020B0604020202020204" pitchFamily="34" charset="0"/>
              </a:rPr>
              <a:t>sedang</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disiapkan</a:t>
            </a:r>
            <a:endParaRPr lang="en-US" sz="1800" dirty="0">
              <a:ln>
                <a:solidFill>
                  <a:prstClr val="black"/>
                </a:solidFill>
              </a:ln>
              <a:solidFill>
                <a:prstClr val="black"/>
              </a:solidFill>
              <a:latin typeface="Arial" panose="020B0604020202020204" pitchFamily="34" charset="0"/>
              <a:cs typeface="Arial" panose="020B0604020202020204" pitchFamily="34" charset="0"/>
            </a:endParaRPr>
          </a:p>
          <a:p>
            <a:pPr marL="228601" indent="-228601" algn="just" defTabSz="914406">
              <a:lnSpc>
                <a:spcPct val="100000"/>
              </a:lnSpc>
              <a:spcBef>
                <a:spcPts val="1000"/>
              </a:spcBef>
              <a:buFont typeface="Wingdings" pitchFamily="2" charset="2"/>
              <a:buChar char="q"/>
            </a:pPr>
            <a:r>
              <a:rPr lang="en-US" sz="1800" dirty="0" err="1">
                <a:ln>
                  <a:solidFill>
                    <a:prstClr val="black"/>
                  </a:solidFill>
                </a:ln>
                <a:solidFill>
                  <a:prstClr val="black"/>
                </a:solidFill>
                <a:latin typeface="Arial" panose="020B0604020202020204" pitchFamily="34" charset="0"/>
                <a:cs typeface="Arial" panose="020B0604020202020204" pitchFamily="34" charset="0"/>
              </a:rPr>
              <a:t>memberikan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arahan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bagi</a:t>
            </a:r>
            <a:r>
              <a:rPr lang="en-US" sz="1800" dirty="0">
                <a:ln>
                  <a:solidFill>
                    <a:prstClr val="black"/>
                  </a:solidFill>
                </a:ln>
                <a:solidFill>
                  <a:prstClr val="black"/>
                </a:solidFill>
                <a:latin typeface="Arial" panose="020B0604020202020204" pitchFamily="34" charset="0"/>
                <a:cs typeface="Arial" panose="020B0604020202020204" pitchFamily="34" charset="0"/>
              </a:rPr>
              <a:t> para </a:t>
            </a:r>
            <a:r>
              <a:rPr lang="en-US" sz="1800" dirty="0" err="1">
                <a:ln>
                  <a:solidFill>
                    <a:prstClr val="black"/>
                  </a:solidFill>
                </a:ln>
                <a:solidFill>
                  <a:prstClr val="black"/>
                </a:solidFill>
                <a:latin typeface="Arial" panose="020B0604020202020204" pitchFamily="34" charset="0"/>
                <a:cs typeface="Arial" panose="020B0604020202020204" pitchFamily="34" charset="0"/>
              </a:rPr>
              <a:t>pemangku</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kepentingan</a:t>
            </a:r>
            <a:r>
              <a:rPr lang="en-US" sz="1800" dirty="0">
                <a:ln>
                  <a:solidFill>
                    <a:prstClr val="black"/>
                  </a:solidFill>
                </a:ln>
                <a:solidFill>
                  <a:prstClr val="black"/>
                </a:solidFill>
                <a:latin typeface="Arial" panose="020B0604020202020204" pitchFamily="34" charset="0"/>
                <a:cs typeface="Arial" panose="020B0604020202020204" pitchFamily="34" charset="0"/>
              </a:rPr>
              <a:t> dan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perancang</a:t>
            </a:r>
            <a:r>
              <a:rPr lang="en-US" sz="1800" dirty="0">
                <a:ln>
                  <a:solidFill>
                    <a:prstClr val="black"/>
                  </a:solidFill>
                </a:ln>
                <a:solidFill>
                  <a:prstClr val="black"/>
                </a:solidFill>
                <a:latin typeface="Arial" panose="020B0604020202020204" pitchFamily="34" charset="0"/>
                <a:cs typeface="Arial" panose="020B0604020202020204" pitchFamily="34" charset="0"/>
              </a:rPr>
              <a:t> (legal drafter)</a:t>
            </a:r>
          </a:p>
          <a:p>
            <a:pPr marL="228601" indent="-228601" algn="just" defTabSz="914406">
              <a:lnSpc>
                <a:spcPct val="100000"/>
              </a:lnSpc>
              <a:spcBef>
                <a:spcPts val="1000"/>
              </a:spcBef>
              <a:buFont typeface="Wingdings" pitchFamily="2" charset="2"/>
              <a:buChar char="q"/>
            </a:pPr>
            <a:r>
              <a:rPr lang="en-US" sz="1800" dirty="0" err="1">
                <a:ln>
                  <a:solidFill>
                    <a:prstClr val="black"/>
                  </a:solidFill>
                </a:ln>
                <a:solidFill>
                  <a:prstClr val="black"/>
                </a:solidFill>
                <a:latin typeface="Arial" panose="020B0604020202020204" pitchFamily="34" charset="0"/>
                <a:cs typeface="Arial" panose="020B0604020202020204" pitchFamily="34" charset="0"/>
              </a:rPr>
              <a:t>bahan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pertimbangan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permohonan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izin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prakarsa</a:t>
            </a:r>
            <a:endParaRPr lang="en-US" sz="1800" dirty="0">
              <a:ln>
                <a:solidFill>
                  <a:prstClr val="black"/>
                </a:solidFill>
              </a:ln>
              <a:solidFill>
                <a:prstClr val="black"/>
              </a:solidFill>
              <a:latin typeface="Arial" panose="020B0604020202020204" pitchFamily="34" charset="0"/>
              <a:cs typeface="Arial" panose="020B0604020202020204" pitchFamily="34" charset="0"/>
            </a:endParaRPr>
          </a:p>
          <a:p>
            <a:pPr marL="228601" indent="-228601" algn="just" defTabSz="914406">
              <a:lnSpc>
                <a:spcPct val="100000"/>
              </a:lnSpc>
              <a:spcBef>
                <a:spcPts val="1000"/>
              </a:spcBef>
              <a:buFont typeface="Wingdings" pitchFamily="2" charset="2"/>
              <a:buChar char="q"/>
            </a:pPr>
            <a:r>
              <a:rPr lang="en-US" sz="1800" dirty="0" err="1">
                <a:ln>
                  <a:solidFill>
                    <a:prstClr val="black"/>
                  </a:solidFill>
                </a:ln>
                <a:solidFill>
                  <a:prstClr val="black"/>
                </a:solidFill>
                <a:latin typeface="Arial" panose="020B0604020202020204" pitchFamily="34" charset="0"/>
                <a:cs typeface="Arial" panose="020B0604020202020204" pitchFamily="34" charset="0"/>
              </a:rPr>
              <a:t>bahan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harmonisasi</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bagi</a:t>
            </a:r>
            <a:r>
              <a:rPr lang="en-US" sz="1800" dirty="0">
                <a:ln>
                  <a:solidFill>
                    <a:prstClr val="black"/>
                  </a:solidFill>
                </a:ln>
                <a:solidFill>
                  <a:prstClr val="black"/>
                </a:solidFill>
                <a:latin typeface="Arial" panose="020B0604020202020204" pitchFamily="34" charset="0"/>
                <a:cs typeface="Arial" panose="020B0604020202020204" pitchFamily="34" charset="0"/>
              </a:rPr>
              <a:t> para </a:t>
            </a:r>
            <a:r>
              <a:rPr lang="en-US" sz="1800" dirty="0" err="1">
                <a:ln>
                  <a:solidFill>
                    <a:prstClr val="black"/>
                  </a:solidFill>
                </a:ln>
                <a:solidFill>
                  <a:prstClr val="black"/>
                </a:solidFill>
                <a:latin typeface="Arial" panose="020B0604020202020204" pitchFamily="34" charset="0"/>
                <a:cs typeface="Arial" panose="020B0604020202020204" pitchFamily="34" charset="0"/>
              </a:rPr>
              <a:t>pemangku</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kepentingan</a:t>
            </a:r>
            <a:endParaRPr lang="en-US" sz="1800" dirty="0">
              <a:ln>
                <a:solidFill>
                  <a:prstClr val="black"/>
                </a:solidFill>
              </a:ln>
              <a:solidFill>
                <a:prstClr val="black"/>
              </a:solidFill>
              <a:latin typeface="Arial" panose="020B0604020202020204" pitchFamily="34" charset="0"/>
              <a:cs typeface="Arial" panose="020B0604020202020204" pitchFamily="34" charset="0"/>
            </a:endParaRPr>
          </a:p>
          <a:p>
            <a:pPr marL="228601" indent="-228601" algn="just" defTabSz="914406">
              <a:lnSpc>
                <a:spcPct val="100000"/>
              </a:lnSpc>
              <a:spcBef>
                <a:spcPts val="1000"/>
              </a:spcBef>
              <a:buFont typeface="Wingdings" pitchFamily="2" charset="2"/>
              <a:buChar char="q"/>
            </a:pPr>
            <a:r>
              <a:rPr lang="en-US" sz="1800" dirty="0" err="1">
                <a:ln>
                  <a:solidFill>
                    <a:prstClr val="black"/>
                  </a:solidFill>
                </a:ln>
                <a:solidFill>
                  <a:prstClr val="black"/>
                </a:solidFill>
                <a:latin typeface="Arial" panose="020B0604020202020204" pitchFamily="34" charset="0"/>
                <a:cs typeface="Arial" panose="020B0604020202020204" pitchFamily="34" charset="0"/>
              </a:rPr>
              <a:t>memuat</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gagasan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konkrit</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untuk</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merumuskan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norma-norma</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hukum</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sebagai</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materi</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muatan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peraturan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perundang-undangan</a:t>
            </a:r>
            <a:r>
              <a:rPr lang="en-US" sz="1800" dirty="0">
                <a:ln>
                  <a:solidFill>
                    <a:prstClr val="black"/>
                  </a:solidFill>
                </a:ln>
                <a:solidFill>
                  <a:prstClr val="black"/>
                </a:solidFill>
                <a:latin typeface="Arial" panose="020B0604020202020204" pitchFamily="34" charset="0"/>
                <a:cs typeface="Arial" panose="020B0604020202020204" pitchFamily="34" charset="0"/>
              </a:rPr>
              <a:t> yang </a:t>
            </a:r>
            <a:r>
              <a:rPr lang="en-US" sz="1800" dirty="0" err="1">
                <a:ln>
                  <a:solidFill>
                    <a:prstClr val="black"/>
                  </a:solidFill>
                </a:ln>
                <a:solidFill>
                  <a:prstClr val="black"/>
                </a:solidFill>
                <a:latin typeface="Arial" panose="020B0604020202020204" pitchFamily="34" charset="0"/>
                <a:cs typeface="Arial" panose="020B0604020202020204" pitchFamily="34" charset="0"/>
              </a:rPr>
              <a:t>didasarkan</a:t>
            </a:r>
            <a:r>
              <a:rPr lang="en-US" sz="1800" dirty="0">
                <a:ln>
                  <a:solidFill>
                    <a:prstClr val="black"/>
                  </a:solidFill>
                </a:ln>
                <a:solidFill>
                  <a:prstClr val="black"/>
                </a:solidFill>
                <a:latin typeface="Arial" panose="020B0604020202020204" pitchFamily="34" charset="0"/>
                <a:cs typeface="Arial" panose="020B0604020202020204" pitchFamily="34" charset="0"/>
              </a:rPr>
              <a:t> pada </a:t>
            </a:r>
            <a:r>
              <a:rPr lang="en-US" sz="1800" dirty="0" err="1">
                <a:ln>
                  <a:solidFill>
                    <a:prstClr val="black"/>
                  </a:solidFill>
                </a:ln>
                <a:solidFill>
                  <a:prstClr val="black"/>
                </a:solidFill>
                <a:latin typeface="Arial" panose="020B0604020202020204" pitchFamily="34" charset="0"/>
                <a:cs typeface="Arial" panose="020B0604020202020204" pitchFamily="34" charset="0"/>
              </a:rPr>
              <a:t>hasil</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pengkajian</a:t>
            </a:r>
            <a:r>
              <a:rPr lang="en-US" sz="1800" dirty="0">
                <a:ln>
                  <a:solidFill>
                    <a:prstClr val="black"/>
                  </a:solidFill>
                </a:ln>
                <a:solidFill>
                  <a:prstClr val="black"/>
                </a:solidFill>
                <a:latin typeface="Arial" panose="020B0604020202020204" pitchFamily="34" charset="0"/>
                <a:cs typeface="Arial" panose="020B0604020202020204" pitchFamily="34" charset="0"/>
              </a:rPr>
              <a:t>/</a:t>
            </a:r>
            <a:r>
              <a:rPr lang="en-US" sz="1800" dirty="0" err="1">
                <a:ln>
                  <a:solidFill>
                    <a:prstClr val="black"/>
                  </a:solidFill>
                </a:ln>
                <a:solidFill>
                  <a:prstClr val="black"/>
                </a:solidFill>
                <a:latin typeface="Arial" panose="020B0604020202020204" pitchFamily="34" charset="0"/>
                <a:cs typeface="Arial" panose="020B0604020202020204" pitchFamily="34" charset="0"/>
              </a:rPr>
              <a:t>penelitian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ilmiah</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analisis</a:t>
            </a:r>
            <a:r>
              <a:rPr lang="en-US" sz="1800" dirty="0">
                <a:ln>
                  <a:solidFill>
                    <a:prstClr val="black"/>
                  </a:solidFill>
                </a:ln>
                <a:solidFill>
                  <a:prstClr val="black"/>
                </a:solidFill>
                <a:latin typeface="Arial" panose="020B0604020202020204" pitchFamily="34" charset="0"/>
                <a:cs typeface="Arial" panose="020B0604020202020204" pitchFamily="34" charset="0"/>
              </a:rPr>
              <a:t> dan </a:t>
            </a:r>
            <a:r>
              <a:rPr lang="en-US" sz="1800" dirty="0" err="1">
                <a:ln>
                  <a:solidFill>
                    <a:prstClr val="black"/>
                  </a:solidFill>
                </a:ln>
                <a:solidFill>
                  <a:prstClr val="black"/>
                </a:solidFill>
                <a:latin typeface="Arial" panose="020B0604020202020204" pitchFamily="34" charset="0"/>
                <a:cs typeface="Arial" panose="020B0604020202020204" pitchFamily="34" charset="0"/>
              </a:rPr>
              <a:t>evaluasi</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peraturan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perundang-undangan</a:t>
            </a:r>
            <a:r>
              <a:rPr lang="en-US" sz="1800" dirty="0">
                <a:ln>
                  <a:solidFill>
                    <a:prstClr val="black"/>
                  </a:solidFill>
                </a:ln>
                <a:solidFill>
                  <a:prstClr val="black"/>
                </a:solidFill>
                <a:latin typeface="Arial" panose="020B0604020202020204" pitchFamily="34" charset="0"/>
                <a:cs typeface="Arial" panose="020B0604020202020204" pitchFamily="34" charset="0"/>
              </a:rPr>
              <a:t> yang </a:t>
            </a:r>
            <a:r>
              <a:rPr lang="en-US" sz="1800" dirty="0" err="1">
                <a:ln>
                  <a:solidFill>
                    <a:prstClr val="black"/>
                  </a:solidFill>
                </a:ln>
                <a:solidFill>
                  <a:prstClr val="black"/>
                </a:solidFill>
                <a:latin typeface="Arial" panose="020B0604020202020204" pitchFamily="34" charset="0"/>
                <a:cs typeface="Arial" panose="020B0604020202020204" pitchFamily="34" charset="0"/>
              </a:rPr>
              <a:t>berlaku</a:t>
            </a:r>
            <a:endParaRPr lang="en-US" sz="1800" dirty="0">
              <a:ln>
                <a:solidFill>
                  <a:prstClr val="black"/>
                </a:solidFill>
              </a:ln>
              <a:solidFill>
                <a:prstClr val="black"/>
              </a:solidFill>
              <a:latin typeface="Arial" panose="020B0604020202020204" pitchFamily="34" charset="0"/>
              <a:cs typeface="Arial" panose="020B0604020202020204" pitchFamily="34" charset="0"/>
            </a:endParaRPr>
          </a:p>
          <a:p>
            <a:pPr marL="228601" indent="-228601" algn="just" defTabSz="914406">
              <a:lnSpc>
                <a:spcPct val="100000"/>
              </a:lnSpc>
              <a:spcBef>
                <a:spcPts val="1000"/>
              </a:spcBef>
              <a:buFont typeface="Wingdings" pitchFamily="2" charset="2"/>
              <a:buChar char="q"/>
            </a:pPr>
            <a:r>
              <a:rPr lang="en-US" sz="1800" dirty="0" err="1">
                <a:ln>
                  <a:solidFill>
                    <a:prstClr val="black"/>
                  </a:solidFill>
                </a:ln>
                <a:solidFill>
                  <a:prstClr val="black"/>
                </a:solidFill>
                <a:latin typeface="Arial" panose="020B0604020202020204" pitchFamily="34" charset="0"/>
                <a:cs typeface="Arial" panose="020B0604020202020204" pitchFamily="34" charset="0"/>
              </a:rPr>
              <a:t>alat</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untuk</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menentukan</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prioritas</a:t>
            </a:r>
            <a:r>
              <a:rPr lang="en-US" sz="1800" dirty="0">
                <a:ln>
                  <a:solidFill>
                    <a:prstClr val="black"/>
                  </a:solidFill>
                </a:ln>
                <a:solidFill>
                  <a:prstClr val="black"/>
                </a:solidFill>
                <a:latin typeface="Arial" panose="020B0604020202020204" pitchFamily="34" charset="0"/>
                <a:cs typeface="Arial" panose="020B0604020202020204" pitchFamily="34" charset="0"/>
              </a:rPr>
              <a:t> </a:t>
            </a:r>
            <a:r>
              <a:rPr lang="en-US" sz="1800" dirty="0" err="1">
                <a:ln>
                  <a:solidFill>
                    <a:prstClr val="black"/>
                  </a:solidFill>
                </a:ln>
                <a:solidFill>
                  <a:prstClr val="black"/>
                </a:solidFill>
                <a:latin typeface="Arial" panose="020B0604020202020204" pitchFamily="34" charset="0"/>
                <a:cs typeface="Arial" panose="020B0604020202020204" pitchFamily="34" charset="0"/>
              </a:rPr>
              <a:t>Propemperda</a:t>
            </a:r>
            <a:endParaRPr lang="en-US" sz="1800" dirty="0">
              <a:ln>
                <a:solidFill>
                  <a:prstClr val="black"/>
                </a:solidFill>
              </a:ln>
              <a:solidFill>
                <a:prstClr val="black"/>
              </a:solidFill>
              <a:latin typeface="Arial" panose="020B0604020202020204" pitchFamily="34" charset="0"/>
              <a:cs typeface="Arial" panose="020B0604020202020204" pitchFamily="34" charset="0"/>
            </a:endParaRPr>
          </a:p>
          <a:p>
            <a:pPr marL="0" indent="0" algn="just" defTabSz="914406">
              <a:lnSpc>
                <a:spcPct val="100000"/>
              </a:lnSpc>
              <a:spcBef>
                <a:spcPts val="1000"/>
              </a:spcBef>
              <a:buNone/>
            </a:pPr>
            <a:endParaRPr lang="en-US" sz="1800" dirty="0">
              <a:ln>
                <a:solidFill>
                  <a:prstClr val="black"/>
                </a:solidFill>
              </a:ln>
              <a:solidFill>
                <a:prstClr val="black"/>
              </a:solidFill>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xmlns="" id="{E5D89A83-68A6-4BCD-8877-E87C8B761408}"/>
              </a:ext>
            </a:extLst>
          </p:cNvPr>
          <p:cNvSpPr>
            <a:spLocks noGrp="1"/>
          </p:cNvSpPr>
          <p:nvPr>
            <p:ph type="sldNum" sz="quarter" idx="12"/>
          </p:nvPr>
        </p:nvSpPr>
        <p:spPr/>
        <p:txBody>
          <a:bodyPr/>
          <a:lstStyle/>
          <a:p>
            <a:pPr defTabSz="386151">
              <a:defRPr/>
            </a:pPr>
            <a:fld id="{C8A7D439-CEF8-4368-A7EF-107064606206}" type="slidenum">
              <a:rPr lang="en-US">
                <a:solidFill>
                  <a:prstClr val="black">
                    <a:tint val="75000"/>
                  </a:prstClr>
                </a:solidFill>
                <a:latin typeface="Calibri" panose="020F0502020204030204"/>
              </a:rPr>
              <a:pPr defTabSz="386151">
                <a:defRPr/>
              </a:pPr>
              <a:t>22</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1878401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Pengamat: Tak Perlu Ada Hukum Syariah, KUHP Sudah Detail | Republika Online">
            <a:extLst>
              <a:ext uri="{FF2B5EF4-FFF2-40B4-BE49-F238E27FC236}">
                <a16:creationId xmlns:a16="http://schemas.microsoft.com/office/drawing/2014/main" xmlns="" id="{4F30BD1B-219E-48FB-99E1-09DBCACA7D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29651" y="1"/>
            <a:ext cx="2674958" cy="190770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EE55DA4F-5214-423D-8783-907ED295EA70}"/>
              </a:ext>
            </a:extLst>
          </p:cNvPr>
          <p:cNvSpPr/>
          <p:nvPr/>
        </p:nvSpPr>
        <p:spPr>
          <a:xfrm>
            <a:off x="426754" y="2150559"/>
            <a:ext cx="1371515" cy="794064"/>
          </a:xfrm>
          <a:prstGeom prst="rect">
            <a:avLst/>
          </a:prstGeom>
        </p:spPr>
        <p:txBody>
          <a:bodyPr wrap="square">
            <a:spAutoFit/>
          </a:bodyPr>
          <a:lstStyle/>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STRUKTUR</a:t>
            </a:r>
          </a:p>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NASKAH </a:t>
            </a:r>
          </a:p>
          <a:p>
            <a:pPr defTabSz="386151"/>
            <a:r>
              <a:rPr lang="en-US" sz="1520" dirty="0">
                <a:ln>
                  <a:solidFill>
                    <a:prstClr val="black"/>
                  </a:solidFill>
                </a:ln>
                <a:solidFill>
                  <a:prstClr val="black"/>
                </a:solidFill>
                <a:latin typeface="Arial" panose="020B0604020202020204" pitchFamily="34" charset="0"/>
                <a:cs typeface="Arial" panose="020B0604020202020204" pitchFamily="34" charset="0"/>
              </a:rPr>
              <a:t>AKADEMIK</a:t>
            </a:r>
            <a:endParaRPr lang="id-ID" sz="1520" dirty="0">
              <a:solidFill>
                <a:prstClr val="black"/>
              </a:solidFill>
              <a:latin typeface="Calibri" panose="020F0502020204030204"/>
            </a:endParaRPr>
          </a:p>
        </p:txBody>
      </p:sp>
      <p:cxnSp>
        <p:nvCxnSpPr>
          <p:cNvPr id="12" name="Straight Connector 11">
            <a:extLst>
              <a:ext uri="{FF2B5EF4-FFF2-40B4-BE49-F238E27FC236}">
                <a16:creationId xmlns:a16="http://schemas.microsoft.com/office/drawing/2014/main" xmlns="" id="{EBABC370-86E4-4040-8200-B0CB3C68658B}"/>
              </a:ext>
            </a:extLst>
          </p:cNvPr>
          <p:cNvCxnSpPr>
            <a:cxnSpLocks/>
          </p:cNvCxnSpPr>
          <p:nvPr/>
        </p:nvCxnSpPr>
        <p:spPr>
          <a:xfrm>
            <a:off x="1943899" y="447639"/>
            <a:ext cx="0" cy="601142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xmlns="" id="{46E3CD58-712B-425B-A44B-1EDE002E7F74}"/>
              </a:ext>
            </a:extLst>
          </p:cNvPr>
          <p:cNvCxnSpPr>
            <a:cxnSpLocks/>
          </p:cNvCxnSpPr>
          <p:nvPr/>
        </p:nvCxnSpPr>
        <p:spPr>
          <a:xfrm>
            <a:off x="1652639" y="2540469"/>
            <a:ext cx="29126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xmlns="" id="{199DEDA0-B650-47D0-9E2A-FB4622CDE5C8}"/>
              </a:ext>
            </a:extLst>
          </p:cNvPr>
          <p:cNvSpPr txBox="1">
            <a:spLocks/>
          </p:cNvSpPr>
          <p:nvPr/>
        </p:nvSpPr>
        <p:spPr>
          <a:xfrm>
            <a:off x="2108791" y="447639"/>
            <a:ext cx="6795818" cy="6011424"/>
          </a:xfrm>
          <a:prstGeom prst="rect">
            <a:avLst/>
          </a:prstGeom>
          <a:noFill/>
          <a:ln>
            <a:noFill/>
          </a:ln>
          <a:scene3d>
            <a:camera prst="orthographicFront"/>
            <a:lightRig rig="threePt" dir="t"/>
          </a:scene3d>
          <a:sp3d>
            <a:bevelT w="114300" prst="artDeco"/>
          </a:sp3d>
        </p:spPr>
        <p:txBody>
          <a:bodyPr>
            <a:noAutofit/>
          </a:bodyPr>
          <a:lstStyle>
            <a:lvl1pPr marL="270662" indent="-270662" algn="l" defTabSz="1082650" rtl="0" eaLnBrk="1" latinLnBrk="0" hangingPunct="1">
              <a:lnSpc>
                <a:spcPct val="90000"/>
              </a:lnSpc>
              <a:spcBef>
                <a:spcPts val="1184"/>
              </a:spcBef>
              <a:buFont typeface="Arial" panose="020B0604020202020204" pitchFamily="34" charset="0"/>
              <a:buChar char="•"/>
              <a:defRPr sz="3315" kern="1200">
                <a:solidFill>
                  <a:schemeClr val="tx1"/>
                </a:solidFill>
                <a:latin typeface="+mn-lt"/>
                <a:ea typeface="+mn-ea"/>
                <a:cs typeface="+mn-cs"/>
              </a:defRPr>
            </a:lvl1pPr>
            <a:lvl2pPr marL="811987" indent="-270662" algn="l" defTabSz="1082650" rtl="0" eaLnBrk="1" latinLnBrk="0" hangingPunct="1">
              <a:lnSpc>
                <a:spcPct val="90000"/>
              </a:lnSpc>
              <a:spcBef>
                <a:spcPts val="592"/>
              </a:spcBef>
              <a:buFont typeface="Arial" panose="020B0604020202020204" pitchFamily="34" charset="0"/>
              <a:buChar char="•"/>
              <a:defRPr sz="2842" kern="1200">
                <a:solidFill>
                  <a:schemeClr val="tx1"/>
                </a:solidFill>
                <a:latin typeface="+mn-lt"/>
                <a:ea typeface="+mn-ea"/>
                <a:cs typeface="+mn-cs"/>
              </a:defRPr>
            </a:lvl2pPr>
            <a:lvl3pPr marL="1353312" indent="-270662" algn="l" defTabSz="1082650" rtl="0" eaLnBrk="1" latinLnBrk="0" hangingPunct="1">
              <a:lnSpc>
                <a:spcPct val="90000"/>
              </a:lnSpc>
              <a:spcBef>
                <a:spcPts val="592"/>
              </a:spcBef>
              <a:buFont typeface="Arial" panose="020B0604020202020204" pitchFamily="34" charset="0"/>
              <a:buChar char="•"/>
              <a:defRPr sz="2368" kern="1200">
                <a:solidFill>
                  <a:schemeClr val="tx1"/>
                </a:solidFill>
                <a:latin typeface="+mn-lt"/>
                <a:ea typeface="+mn-ea"/>
                <a:cs typeface="+mn-cs"/>
              </a:defRPr>
            </a:lvl3pPr>
            <a:lvl4pPr marL="1894637"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4pPr>
            <a:lvl5pPr marL="2435962"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5pPr>
            <a:lvl6pPr marL="2977286"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6pPr>
            <a:lvl7pPr marL="3518611"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7pPr>
            <a:lvl8pPr marL="4059936"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8pPr>
            <a:lvl9pPr marL="4601261" indent="-270662" algn="l" defTabSz="1082650" rtl="0" eaLnBrk="1" latinLnBrk="0" hangingPunct="1">
              <a:lnSpc>
                <a:spcPct val="90000"/>
              </a:lnSpc>
              <a:spcBef>
                <a:spcPts val="592"/>
              </a:spcBef>
              <a:buFont typeface="Arial" panose="020B0604020202020204" pitchFamily="34" charset="0"/>
              <a:buChar char="•"/>
              <a:defRPr sz="2131" kern="1200">
                <a:solidFill>
                  <a:schemeClr val="tx1"/>
                </a:solidFill>
                <a:latin typeface="+mn-lt"/>
                <a:ea typeface="+mn-ea"/>
                <a:cs typeface="+mn-cs"/>
              </a:defRPr>
            </a:lvl9pPr>
          </a:lstStyle>
          <a:p>
            <a:pPr marL="350840" indent="-350840" defTabSz="914406">
              <a:lnSpc>
                <a:spcPct val="100000"/>
              </a:lnSpc>
              <a:spcBef>
                <a:spcPts val="1000"/>
              </a:spcBef>
              <a:buFont typeface="+mj-lt"/>
              <a:buAutoNum type="arabicPeriod"/>
            </a:pPr>
            <a:r>
              <a:rPr lang="en-US" sz="2000" dirty="0" err="1">
                <a:ln>
                  <a:solidFill>
                    <a:prstClr val="black"/>
                  </a:solidFill>
                </a:ln>
                <a:solidFill>
                  <a:prstClr val="black"/>
                </a:solidFill>
                <a:latin typeface="Arial" panose="020B0604020202020204" pitchFamily="34" charset="0"/>
                <a:cs typeface="Arial" panose="020B0604020202020204" pitchFamily="34" charset="0"/>
              </a:rPr>
              <a:t>Judul</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350840" indent="-350840" defTabSz="914406">
              <a:lnSpc>
                <a:spcPct val="100000"/>
              </a:lnSpc>
              <a:spcBef>
                <a:spcPts val="1000"/>
              </a:spcBef>
              <a:buFont typeface="+mj-lt"/>
              <a:buAutoNum type="arabicPeriod"/>
            </a:pPr>
            <a:r>
              <a:rPr lang="en-US" sz="2000" dirty="0">
                <a:ln>
                  <a:solidFill>
                    <a:prstClr val="black"/>
                  </a:solidFill>
                </a:ln>
                <a:solidFill>
                  <a:prstClr val="black"/>
                </a:solidFill>
                <a:latin typeface="Arial" panose="020B0604020202020204" pitchFamily="34" charset="0"/>
                <a:cs typeface="Arial" panose="020B0604020202020204" pitchFamily="34" charset="0"/>
              </a:rPr>
              <a:t>Kata </a:t>
            </a:r>
            <a:r>
              <a:rPr lang="en-US" sz="2000" dirty="0" err="1">
                <a:ln>
                  <a:solidFill>
                    <a:prstClr val="black"/>
                  </a:solidFill>
                </a:ln>
                <a:solidFill>
                  <a:prstClr val="black"/>
                </a:solidFill>
                <a:latin typeface="Arial" panose="020B0604020202020204" pitchFamily="34" charset="0"/>
                <a:cs typeface="Arial" panose="020B0604020202020204" pitchFamily="34" charset="0"/>
              </a:rPr>
              <a:t>Pengantar</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350840" indent="-350840" defTabSz="914406">
              <a:lnSpc>
                <a:spcPct val="100000"/>
              </a:lnSpc>
              <a:spcBef>
                <a:spcPts val="1000"/>
              </a:spcBef>
              <a:buFont typeface="+mj-lt"/>
              <a:buAutoNum type="arabicPeriod"/>
            </a:pPr>
            <a:r>
              <a:rPr lang="en-US" sz="2000" dirty="0">
                <a:ln>
                  <a:solidFill>
                    <a:prstClr val="black"/>
                  </a:solidFill>
                </a:ln>
                <a:solidFill>
                  <a:prstClr val="black"/>
                </a:solidFill>
                <a:latin typeface="Arial" panose="020B0604020202020204" pitchFamily="34" charset="0"/>
                <a:cs typeface="Arial" panose="020B0604020202020204" pitchFamily="34" charset="0"/>
              </a:rPr>
              <a:t>Daftar Isi, </a:t>
            </a:r>
            <a:r>
              <a:rPr lang="en-US" sz="2000" dirty="0" err="1">
                <a:ln>
                  <a:solidFill>
                    <a:prstClr val="black"/>
                  </a:solidFill>
                </a:ln>
                <a:solidFill>
                  <a:prstClr val="black"/>
                </a:solidFill>
                <a:latin typeface="Arial" panose="020B0604020202020204" pitchFamily="34" charset="0"/>
                <a:cs typeface="Arial" panose="020B0604020202020204" pitchFamily="34" charset="0"/>
              </a:rPr>
              <a:t>terdiri</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dari</a:t>
            </a:r>
            <a:r>
              <a:rPr lang="en-US" sz="2000" dirty="0">
                <a:ln>
                  <a:solidFill>
                    <a:prstClr val="black"/>
                  </a:solidFill>
                </a:ln>
                <a:solidFill>
                  <a:prstClr val="black"/>
                </a:solidFill>
                <a:latin typeface="Arial" panose="020B0604020202020204" pitchFamily="34" charset="0"/>
                <a:cs typeface="Arial" panose="020B0604020202020204" pitchFamily="34" charset="0"/>
              </a:rPr>
              <a:t>:</a:t>
            </a:r>
          </a:p>
          <a:p>
            <a:pPr marL="625479" indent="-274639" defTabSz="914406">
              <a:lnSpc>
                <a:spcPct val="100000"/>
              </a:lnSpc>
              <a:spcBef>
                <a:spcPts val="1000"/>
              </a:spcBef>
              <a:buFont typeface="+mj-lt"/>
              <a:buAutoNum type="alphaLcPeriod"/>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BAB I	:	</a:t>
            </a:r>
            <a:r>
              <a:rPr lang="en-US" sz="2000" dirty="0" err="1">
                <a:ln>
                  <a:solidFill>
                    <a:prstClr val="black"/>
                  </a:solidFill>
                </a:ln>
                <a:solidFill>
                  <a:prstClr val="black"/>
                </a:solidFill>
                <a:latin typeface="Arial" panose="020B0604020202020204" pitchFamily="34" charset="0"/>
                <a:cs typeface="Arial" panose="020B0604020202020204" pitchFamily="34" charset="0"/>
              </a:rPr>
              <a:t>Pendahuluan</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625479" indent="-274639" defTabSz="914406">
              <a:lnSpc>
                <a:spcPct val="100000"/>
              </a:lnSpc>
              <a:spcBef>
                <a:spcPts val="1000"/>
              </a:spcBef>
              <a:buFont typeface="+mj-lt"/>
              <a:buAutoNum type="alphaLcPeriod"/>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BAB II	:	Kajian </a:t>
            </a:r>
            <a:r>
              <a:rPr lang="en-US" sz="2000" dirty="0" err="1">
                <a:ln>
                  <a:solidFill>
                    <a:prstClr val="black"/>
                  </a:solidFill>
                </a:ln>
                <a:solidFill>
                  <a:prstClr val="black"/>
                </a:solidFill>
                <a:latin typeface="Arial" panose="020B0604020202020204" pitchFamily="34" charset="0"/>
                <a:cs typeface="Arial" panose="020B0604020202020204" pitchFamily="34" charset="0"/>
              </a:rPr>
              <a:t>teoritis</a:t>
            </a:r>
            <a:r>
              <a:rPr lang="en-US" sz="2000" dirty="0">
                <a:ln>
                  <a:solidFill>
                    <a:prstClr val="black"/>
                  </a:solidFill>
                </a:ln>
                <a:solidFill>
                  <a:prstClr val="black"/>
                </a:solidFill>
                <a:latin typeface="Arial" panose="020B0604020202020204" pitchFamily="34" charset="0"/>
                <a:cs typeface="Arial" panose="020B0604020202020204" pitchFamily="34" charset="0"/>
              </a:rPr>
              <a:t> dan </a:t>
            </a:r>
            <a:r>
              <a:rPr lang="en-US" sz="2000" dirty="0" err="1">
                <a:ln>
                  <a:solidFill>
                    <a:prstClr val="black"/>
                  </a:solidFill>
                </a:ln>
                <a:solidFill>
                  <a:prstClr val="black"/>
                </a:solidFill>
                <a:latin typeface="Arial" panose="020B0604020202020204" pitchFamily="34" charset="0"/>
                <a:cs typeface="Arial" panose="020B0604020202020204" pitchFamily="34" charset="0"/>
              </a:rPr>
              <a:t>praktik</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empirik</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625479" indent="-274639" defTabSz="914406">
              <a:lnSpc>
                <a:spcPct val="100000"/>
              </a:lnSpc>
              <a:spcBef>
                <a:spcPts val="1000"/>
              </a:spcBef>
              <a:buFont typeface="+mj-lt"/>
              <a:buAutoNum type="alphaLcPeriod"/>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BAB III	:	</a:t>
            </a:r>
            <a:r>
              <a:rPr lang="en-US" sz="2000" dirty="0" err="1">
                <a:ln>
                  <a:solidFill>
                    <a:prstClr val="black"/>
                  </a:solidFill>
                </a:ln>
                <a:solidFill>
                  <a:prstClr val="black"/>
                </a:solidFill>
                <a:latin typeface="Arial" panose="020B0604020202020204" pitchFamily="34" charset="0"/>
                <a:cs typeface="Arial" panose="020B0604020202020204" pitchFamily="34" charset="0"/>
              </a:rPr>
              <a:t>Evaluasi</a:t>
            </a:r>
            <a:r>
              <a:rPr lang="en-US" sz="2000" dirty="0">
                <a:ln>
                  <a:solidFill>
                    <a:prstClr val="black"/>
                  </a:solidFill>
                </a:ln>
                <a:solidFill>
                  <a:prstClr val="black"/>
                </a:solidFill>
                <a:latin typeface="Arial" panose="020B0604020202020204" pitchFamily="34" charset="0"/>
                <a:cs typeface="Arial" panose="020B0604020202020204" pitchFamily="34" charset="0"/>
              </a:rPr>
              <a:t> dan </a:t>
            </a:r>
            <a:r>
              <a:rPr lang="en-US" sz="2000" dirty="0" err="1">
                <a:ln>
                  <a:solidFill>
                    <a:prstClr val="black"/>
                  </a:solidFill>
                </a:ln>
                <a:solidFill>
                  <a:prstClr val="black"/>
                </a:solidFill>
                <a:latin typeface="Arial" panose="020B0604020202020204" pitchFamily="34" charset="0"/>
                <a:cs typeface="Arial" panose="020B0604020202020204" pitchFamily="34" charset="0"/>
              </a:rPr>
              <a:t>analisis</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peraturan</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350839" indent="0" defTabSz="914406">
              <a:lnSpc>
                <a:spcPct val="100000"/>
              </a:lnSpc>
              <a:spcBef>
                <a:spcPts val="1000"/>
              </a:spcBef>
              <a:buNone/>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perundang-undangan</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terkait</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630242" indent="-284165" defTabSz="914406">
              <a:lnSpc>
                <a:spcPct val="100000"/>
              </a:lnSpc>
              <a:spcBef>
                <a:spcPts val="1000"/>
              </a:spcBef>
              <a:buNone/>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d.	BAB IV	:	</a:t>
            </a:r>
            <a:r>
              <a:rPr lang="en-US" sz="2000" dirty="0" err="1">
                <a:ln>
                  <a:solidFill>
                    <a:prstClr val="black"/>
                  </a:solidFill>
                </a:ln>
                <a:solidFill>
                  <a:prstClr val="black"/>
                </a:solidFill>
                <a:latin typeface="Arial" panose="020B0604020202020204" pitchFamily="34" charset="0"/>
                <a:cs typeface="Arial" panose="020B0604020202020204" pitchFamily="34" charset="0"/>
              </a:rPr>
              <a:t>Landasan</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filosofis</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sosiologis</a:t>
            </a:r>
            <a:r>
              <a:rPr lang="en-US" sz="2000" dirty="0">
                <a:ln>
                  <a:solidFill>
                    <a:prstClr val="black"/>
                  </a:solidFill>
                </a:ln>
                <a:solidFill>
                  <a:prstClr val="black"/>
                </a:solidFill>
                <a:latin typeface="Arial" panose="020B0604020202020204" pitchFamily="34" charset="0"/>
                <a:cs typeface="Arial" panose="020B0604020202020204" pitchFamily="34" charset="0"/>
              </a:rPr>
              <a:t> dan </a:t>
            </a:r>
            <a:r>
              <a:rPr lang="en-US" sz="2000" dirty="0" err="1">
                <a:ln>
                  <a:solidFill>
                    <a:prstClr val="black"/>
                  </a:solidFill>
                </a:ln>
                <a:solidFill>
                  <a:prstClr val="black"/>
                </a:solidFill>
                <a:latin typeface="Arial" panose="020B0604020202020204" pitchFamily="34" charset="0"/>
                <a:cs typeface="Arial" panose="020B0604020202020204" pitchFamily="34" charset="0"/>
              </a:rPr>
              <a:t>yuridis</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630242" indent="-280990" defTabSz="914406">
              <a:lnSpc>
                <a:spcPct val="100000"/>
              </a:lnSpc>
              <a:spcBef>
                <a:spcPts val="1000"/>
              </a:spcBef>
              <a:buNone/>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e.	BAB V	:	</a:t>
            </a:r>
            <a:r>
              <a:rPr lang="en-US" sz="2000" dirty="0" err="1">
                <a:ln>
                  <a:solidFill>
                    <a:prstClr val="black"/>
                  </a:solidFill>
                </a:ln>
                <a:solidFill>
                  <a:prstClr val="black"/>
                </a:solidFill>
                <a:latin typeface="Arial" panose="020B0604020202020204" pitchFamily="34" charset="0"/>
                <a:cs typeface="Arial" panose="020B0604020202020204" pitchFamily="34" charset="0"/>
              </a:rPr>
              <a:t>Jangkauan</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arah</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pengaturan</a:t>
            </a:r>
            <a:r>
              <a:rPr lang="en-US" sz="2000" dirty="0">
                <a:ln>
                  <a:solidFill>
                    <a:prstClr val="black"/>
                  </a:solidFill>
                </a:ln>
                <a:solidFill>
                  <a:prstClr val="black"/>
                </a:solidFill>
                <a:latin typeface="Arial" panose="020B0604020202020204" pitchFamily="34" charset="0"/>
                <a:cs typeface="Arial" panose="020B0604020202020204" pitchFamily="34" charset="0"/>
              </a:rPr>
              <a:t> dan </a:t>
            </a:r>
            <a:r>
              <a:rPr lang="en-US" sz="2000" dirty="0" err="1">
                <a:ln>
                  <a:solidFill>
                    <a:prstClr val="black"/>
                  </a:solidFill>
                </a:ln>
                <a:solidFill>
                  <a:prstClr val="black"/>
                </a:solidFill>
                <a:latin typeface="Arial" panose="020B0604020202020204" pitchFamily="34" charset="0"/>
                <a:cs typeface="Arial" panose="020B0604020202020204" pitchFamily="34" charset="0"/>
              </a:rPr>
              <a:t>ruang</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350839" indent="0" defTabSz="914406">
              <a:lnSpc>
                <a:spcPct val="100000"/>
              </a:lnSpc>
              <a:spcBef>
                <a:spcPts val="1000"/>
              </a:spcBef>
              <a:buNone/>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lingkup</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materi</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muatan</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Peraturan</a:t>
            </a:r>
            <a:r>
              <a:rPr lang="en-US" sz="2000" dirty="0">
                <a:ln>
                  <a:solidFill>
                    <a:prstClr val="black"/>
                  </a:solidFill>
                </a:ln>
                <a:solidFill>
                  <a:prstClr val="black"/>
                </a:solidFill>
                <a:latin typeface="Arial" panose="020B0604020202020204" pitchFamily="34" charset="0"/>
                <a:cs typeface="Arial" panose="020B0604020202020204" pitchFamily="34" charset="0"/>
              </a:rPr>
              <a:t> Daerah</a:t>
            </a:r>
          </a:p>
          <a:p>
            <a:pPr marL="630242" indent="-284165" defTabSz="914406">
              <a:lnSpc>
                <a:spcPct val="100000"/>
              </a:lnSpc>
              <a:spcBef>
                <a:spcPts val="1000"/>
              </a:spcBef>
              <a:buNone/>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f.	BAB VI	:	</a:t>
            </a:r>
            <a:r>
              <a:rPr lang="en-US" sz="2000" dirty="0" err="1">
                <a:ln>
                  <a:solidFill>
                    <a:prstClr val="black"/>
                  </a:solidFill>
                </a:ln>
                <a:solidFill>
                  <a:prstClr val="black"/>
                </a:solidFill>
                <a:latin typeface="Arial" panose="020B0604020202020204" pitchFamily="34" charset="0"/>
                <a:cs typeface="Arial" panose="020B0604020202020204" pitchFamily="34" charset="0"/>
              </a:rPr>
              <a:t>Penutup</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350840" indent="-350840" defTabSz="914406">
              <a:lnSpc>
                <a:spcPct val="100000"/>
              </a:lnSpc>
              <a:spcBef>
                <a:spcPts val="1000"/>
              </a:spcBef>
              <a:buFont typeface="Arial" panose="020B0604020202020204" pitchFamily="34" charset="0"/>
              <a:buAutoNum type="arabicPeriod" startAt="4"/>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Daftar </a:t>
            </a:r>
            <a:r>
              <a:rPr lang="en-US" sz="2000" dirty="0" err="1">
                <a:ln>
                  <a:solidFill>
                    <a:prstClr val="black"/>
                  </a:solidFill>
                </a:ln>
                <a:solidFill>
                  <a:prstClr val="black"/>
                </a:solidFill>
                <a:latin typeface="Arial" panose="020B0604020202020204" pitchFamily="34" charset="0"/>
                <a:cs typeface="Arial" panose="020B0604020202020204" pitchFamily="34" charset="0"/>
              </a:rPr>
              <a:t>Pustaka</a:t>
            </a:r>
            <a:endParaRPr lang="en-US" sz="2000" dirty="0">
              <a:ln>
                <a:solidFill>
                  <a:prstClr val="black"/>
                </a:solidFill>
              </a:ln>
              <a:solidFill>
                <a:prstClr val="black"/>
              </a:solidFill>
              <a:latin typeface="Arial" panose="020B0604020202020204" pitchFamily="34" charset="0"/>
              <a:cs typeface="Arial" panose="020B0604020202020204" pitchFamily="34" charset="0"/>
            </a:endParaRPr>
          </a:p>
          <a:p>
            <a:pPr marL="350840" indent="-350840" defTabSz="914406">
              <a:lnSpc>
                <a:spcPct val="100000"/>
              </a:lnSpc>
              <a:spcBef>
                <a:spcPts val="1000"/>
              </a:spcBef>
              <a:buFont typeface="Arial" panose="020B0604020202020204" pitchFamily="34" charset="0"/>
              <a:buAutoNum type="arabicPeriod" startAt="4"/>
              <a:tabLst>
                <a:tab pos="1828812" algn="l"/>
                <a:tab pos="1997088" algn="l"/>
              </a:tabLst>
            </a:pPr>
            <a:r>
              <a:rPr lang="en-US" sz="2000" dirty="0">
                <a:ln>
                  <a:solidFill>
                    <a:prstClr val="black"/>
                  </a:solidFill>
                </a:ln>
                <a:solidFill>
                  <a:prstClr val="black"/>
                </a:solidFill>
                <a:latin typeface="Arial" panose="020B0604020202020204" pitchFamily="34" charset="0"/>
                <a:cs typeface="Arial" panose="020B0604020202020204" pitchFamily="34" charset="0"/>
              </a:rPr>
              <a:t>Lampiran </a:t>
            </a:r>
            <a:r>
              <a:rPr lang="en-US" sz="2000" dirty="0" err="1">
                <a:ln>
                  <a:solidFill>
                    <a:prstClr val="black"/>
                  </a:solidFill>
                </a:ln>
                <a:solidFill>
                  <a:prstClr val="black"/>
                </a:solidFill>
                <a:latin typeface="Arial" panose="020B0604020202020204" pitchFamily="34" charset="0"/>
                <a:cs typeface="Arial" panose="020B0604020202020204" pitchFamily="34" charset="0"/>
              </a:rPr>
              <a:t>Rancangan</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Peraturan</a:t>
            </a:r>
            <a:r>
              <a:rPr lang="en-US" sz="2000" dirty="0">
                <a:ln>
                  <a:solidFill>
                    <a:prstClr val="black"/>
                  </a:solidFill>
                </a:ln>
                <a:solidFill>
                  <a:prstClr val="black"/>
                </a:solidFill>
                <a:latin typeface="Arial" panose="020B0604020202020204" pitchFamily="34" charset="0"/>
                <a:cs typeface="Arial" panose="020B0604020202020204" pitchFamily="34" charset="0"/>
              </a:rPr>
              <a:t> Daerah (</a:t>
            </a:r>
            <a:r>
              <a:rPr lang="en-US" sz="2000" dirty="0" err="1">
                <a:ln>
                  <a:solidFill>
                    <a:prstClr val="black"/>
                  </a:solidFill>
                </a:ln>
                <a:solidFill>
                  <a:prstClr val="black"/>
                </a:solidFill>
                <a:latin typeface="Arial" panose="020B0604020202020204" pitchFamily="34" charset="0"/>
                <a:cs typeface="Arial" panose="020B0604020202020204" pitchFamily="34" charset="0"/>
              </a:rPr>
              <a:t>jika</a:t>
            </a:r>
            <a:r>
              <a:rPr lang="en-US" sz="2000" dirty="0">
                <a:ln>
                  <a:solidFill>
                    <a:prstClr val="black"/>
                  </a:solidFill>
                </a:ln>
                <a:solidFill>
                  <a:prstClr val="black"/>
                </a:solidFill>
                <a:latin typeface="Arial" panose="020B0604020202020204" pitchFamily="34" charset="0"/>
                <a:cs typeface="Arial" panose="020B0604020202020204" pitchFamily="34" charset="0"/>
              </a:rPr>
              <a:t> </a:t>
            </a:r>
            <a:r>
              <a:rPr lang="en-US" sz="2000" dirty="0" err="1">
                <a:ln>
                  <a:solidFill>
                    <a:prstClr val="black"/>
                  </a:solidFill>
                </a:ln>
                <a:solidFill>
                  <a:prstClr val="black"/>
                </a:solidFill>
                <a:latin typeface="Arial" panose="020B0604020202020204" pitchFamily="34" charset="0"/>
                <a:cs typeface="Arial" panose="020B0604020202020204" pitchFamily="34" charset="0"/>
              </a:rPr>
              <a:t>diperlukan</a:t>
            </a:r>
            <a:r>
              <a:rPr lang="en-US" sz="2000" dirty="0">
                <a:ln>
                  <a:solidFill>
                    <a:prstClr val="black"/>
                  </a:solidFill>
                </a:ln>
                <a:solidFill>
                  <a:prstClr val="black"/>
                </a:solidFill>
                <a:latin typeface="Arial" panose="020B0604020202020204" pitchFamily="34" charset="0"/>
                <a:cs typeface="Arial" panose="020B0604020202020204" pitchFamily="34" charset="0"/>
              </a:rPr>
              <a:t>)</a:t>
            </a:r>
          </a:p>
        </p:txBody>
      </p:sp>
      <p:sp>
        <p:nvSpPr>
          <p:cNvPr id="2" name="Slide Number Placeholder 1">
            <a:extLst>
              <a:ext uri="{FF2B5EF4-FFF2-40B4-BE49-F238E27FC236}">
                <a16:creationId xmlns:a16="http://schemas.microsoft.com/office/drawing/2014/main" xmlns="" id="{5355E17C-87D2-45D2-8867-538AA6175A4F}"/>
              </a:ext>
            </a:extLst>
          </p:cNvPr>
          <p:cNvSpPr>
            <a:spLocks noGrp="1"/>
          </p:cNvSpPr>
          <p:nvPr>
            <p:ph type="sldNum" sz="quarter" idx="12"/>
          </p:nvPr>
        </p:nvSpPr>
        <p:spPr/>
        <p:txBody>
          <a:bodyPr/>
          <a:lstStyle/>
          <a:p>
            <a:pPr defTabSz="386151">
              <a:defRPr/>
            </a:pPr>
            <a:fld id="{C8A7D439-CEF8-4368-A7EF-107064606206}" type="slidenum">
              <a:rPr lang="en-US">
                <a:solidFill>
                  <a:prstClr val="black">
                    <a:tint val="75000"/>
                  </a:prstClr>
                </a:solidFill>
                <a:latin typeface="Calibri" panose="020F0502020204030204"/>
              </a:rPr>
              <a:pPr defTabSz="386151">
                <a:defRPr/>
              </a:pPr>
              <a:t>23</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7257100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212" y="2625150"/>
            <a:ext cx="1433955" cy="792162"/>
          </a:xfrm>
        </p:spPr>
        <p:txBody>
          <a:bodyPr>
            <a:noAutofit/>
          </a:bodyPr>
          <a:lstStyle/>
          <a:p>
            <a:pPr algn="ctr"/>
            <a:r>
              <a:rPr lang="en-US" sz="2800" dirty="0">
                <a:ln w="0"/>
                <a:effectLst>
                  <a:outerShdw blurRad="38100" dist="19050" dir="2700000" algn="tl" rotWithShape="0">
                    <a:schemeClr val="dk1">
                      <a:alpha val="40000"/>
                    </a:schemeClr>
                  </a:outerShdw>
                </a:effectLst>
                <a:latin typeface="Bernard MT Condensed" pitchFamily="18" charset="0"/>
              </a:rPr>
              <a:t>JUDUL</a:t>
            </a:r>
          </a:p>
        </p:txBody>
      </p:sp>
      <p:sp>
        <p:nvSpPr>
          <p:cNvPr id="3" name="Content Placeholder 2"/>
          <p:cNvSpPr>
            <a:spLocks noGrp="1"/>
          </p:cNvSpPr>
          <p:nvPr>
            <p:ph idx="1"/>
          </p:nvPr>
        </p:nvSpPr>
        <p:spPr>
          <a:xfrm>
            <a:off x="1245870" y="193176"/>
            <a:ext cx="7684546" cy="6264774"/>
          </a:xfrm>
          <a:noFill/>
          <a:ln>
            <a:noFill/>
          </a:ln>
          <a:scene3d>
            <a:camera prst="orthographicFront"/>
            <a:lightRig rig="threePt" dir="t"/>
          </a:scene3d>
          <a:sp3d>
            <a:bevelT w="114300" prst="artDeco"/>
          </a:sp3d>
        </p:spPr>
        <p:txBody>
          <a:bodyPr>
            <a:normAutofit/>
          </a:bodyPr>
          <a:lstStyle/>
          <a:p>
            <a:pPr marL="515938" indent="-234950" algn="just">
              <a:spcBef>
                <a:spcPts val="0"/>
              </a:spcBef>
              <a:spcAft>
                <a:spcPts val="600"/>
              </a:spcAft>
              <a:buFont typeface="+mj-lt"/>
              <a:buAutoNum type="arabicPeriod"/>
            </a:pPr>
            <a:r>
              <a:rPr lang="en-US" sz="1600" dirty="0" smtClean="0">
                <a:ln>
                  <a:solidFill>
                    <a:schemeClr val="tx1"/>
                  </a:solidFill>
                </a:ln>
                <a:latin typeface="Comic Sans MS" panose="030F0702030302020204" pitchFamily="66" charset="0"/>
                <a:cs typeface="Arial" panose="020B0604020202020204" pitchFamily="34" charset="0"/>
              </a:rPr>
              <a:t>PENYELENGGARAAN</a:t>
            </a:r>
          </a:p>
          <a:p>
            <a:pPr marL="515938" indent="-234950" algn="just">
              <a:spcBef>
                <a:spcPts val="0"/>
              </a:spcBef>
              <a:spcAft>
                <a:spcPts val="600"/>
              </a:spcAft>
              <a:buFont typeface="+mj-lt"/>
              <a:buAutoNum type="arabicPeriod"/>
            </a:pPr>
            <a:endParaRPr lang="en-US" sz="1600" dirty="0" smtClean="0">
              <a:ln>
                <a:solidFill>
                  <a:schemeClr val="tx1"/>
                </a:solidFill>
              </a:ln>
              <a:latin typeface="Comic Sans MS" panose="030F0702030302020204" pitchFamily="66" charset="0"/>
              <a:cs typeface="Arial" panose="020B0604020202020204" pitchFamily="34" charset="0"/>
            </a:endParaRPr>
          </a:p>
          <a:p>
            <a:pPr marL="280988" indent="0"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280988" indent="0"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280988" indent="0"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280988" indent="0"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280988" indent="0"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515938" indent="-234950" algn="just">
              <a:spcBef>
                <a:spcPts val="0"/>
              </a:spcBef>
              <a:spcAft>
                <a:spcPts val="600"/>
              </a:spcAft>
              <a:buAutoNum type="arabicPeriod" startAt="2"/>
            </a:pPr>
            <a:endParaRPr lang="en-US" sz="1600" dirty="0" smtClean="0">
              <a:ln>
                <a:solidFill>
                  <a:schemeClr val="tx1"/>
                </a:solidFill>
              </a:ln>
              <a:latin typeface="Comic Sans MS" panose="030F0702030302020204" pitchFamily="66" charset="0"/>
              <a:cs typeface="Arial" panose="020B0604020202020204" pitchFamily="34" charset="0"/>
            </a:endParaRPr>
          </a:p>
          <a:p>
            <a:pPr marL="515938" indent="-234950" algn="just">
              <a:spcBef>
                <a:spcPts val="0"/>
              </a:spcBef>
              <a:spcAft>
                <a:spcPts val="600"/>
              </a:spcAft>
              <a:buAutoNum type="arabicPeriod" startAt="2"/>
            </a:pPr>
            <a:r>
              <a:rPr lang="en-US" sz="1600" dirty="0" smtClean="0">
                <a:ln>
                  <a:solidFill>
                    <a:schemeClr val="tx1"/>
                  </a:solidFill>
                </a:ln>
                <a:latin typeface="Comic Sans MS" panose="030F0702030302020204" pitchFamily="66" charset="0"/>
                <a:cs typeface="Arial" panose="020B0604020202020204" pitchFamily="34" charset="0"/>
              </a:rPr>
              <a:t>TERTIB</a:t>
            </a:r>
          </a:p>
          <a:p>
            <a:pPr marL="515938" indent="-234950" algn="just">
              <a:spcBef>
                <a:spcPts val="0"/>
              </a:spcBef>
              <a:spcAft>
                <a:spcPts val="600"/>
              </a:spcAft>
              <a:buAutoNum type="arabicPeriod" startAt="2"/>
            </a:pPr>
            <a:endParaRPr lang="en-US" sz="1600" dirty="0">
              <a:ln>
                <a:solidFill>
                  <a:schemeClr val="tx1"/>
                </a:solidFill>
              </a:ln>
              <a:latin typeface="Comic Sans MS" panose="030F0702030302020204" pitchFamily="66" charset="0"/>
              <a:cs typeface="Arial" panose="020B0604020202020204" pitchFamily="34" charset="0"/>
            </a:endParaRPr>
          </a:p>
          <a:p>
            <a:pPr marL="280988" indent="0"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280988" indent="0"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457200" indent="-176213"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457200" indent="-176213"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457200" indent="-176213"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457200" indent="-176213" algn="just">
              <a:spcBef>
                <a:spcPts val="0"/>
              </a:spcBef>
              <a:spcAft>
                <a:spcPts val="600"/>
              </a:spcAft>
              <a:buNone/>
            </a:pPr>
            <a:endParaRPr lang="en-US" sz="1600" dirty="0" smtClean="0">
              <a:ln>
                <a:solidFill>
                  <a:schemeClr val="tx1"/>
                </a:solidFill>
              </a:ln>
              <a:latin typeface="Comic Sans MS" panose="030F0702030302020204" pitchFamily="66" charset="0"/>
              <a:cs typeface="Arial" panose="020B0604020202020204" pitchFamily="34" charset="0"/>
            </a:endParaRPr>
          </a:p>
          <a:p>
            <a:pPr marL="515938" indent="-234950" algn="just">
              <a:spcBef>
                <a:spcPts val="0"/>
              </a:spcBef>
              <a:spcAft>
                <a:spcPts val="600"/>
              </a:spcAft>
              <a:buNone/>
            </a:pPr>
            <a:r>
              <a:rPr lang="en-US" sz="1600" dirty="0" smtClean="0">
                <a:ln>
                  <a:solidFill>
                    <a:schemeClr val="tx1"/>
                  </a:solidFill>
                </a:ln>
                <a:latin typeface="Comic Sans MS" panose="030F0702030302020204" pitchFamily="66" charset="0"/>
                <a:cs typeface="Arial" panose="020B0604020202020204" pitchFamily="34" charset="0"/>
              </a:rPr>
              <a:t>3. TUNA SOSIAL</a:t>
            </a:r>
            <a:endParaRPr lang="en-US" sz="1600" dirty="0">
              <a:ln>
                <a:solidFill>
                  <a:schemeClr val="tx1"/>
                </a:solidFill>
              </a:ln>
              <a:latin typeface="Comic Sans MS" panose="030F0702030302020204" pitchFamily="66" charset="0"/>
              <a:cs typeface="Arial" panose="020B0604020202020204" pitchFamily="34" charset="0"/>
            </a:endParaRPr>
          </a:p>
        </p:txBody>
      </p:sp>
      <p:cxnSp>
        <p:nvCxnSpPr>
          <p:cNvPr id="5" name="Straight Connector 4">
            <a:extLst>
              <a:ext uri="{FF2B5EF4-FFF2-40B4-BE49-F238E27FC236}">
                <a16:creationId xmlns:a16="http://schemas.microsoft.com/office/drawing/2014/main" xmlns="" id="{ECA6EA3D-7667-47D0-96B1-0D845C5D2D9E}"/>
              </a:ext>
            </a:extLst>
          </p:cNvPr>
          <p:cNvCxnSpPr/>
          <p:nvPr/>
        </p:nvCxnSpPr>
        <p:spPr>
          <a:xfrm>
            <a:off x="1594954" y="308610"/>
            <a:ext cx="0" cy="61493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833E0577-EF58-46D8-B504-300A7BCA68A6}"/>
              </a:ext>
            </a:extLst>
          </p:cNvPr>
          <p:cNvSpPr>
            <a:spLocks noGrp="1"/>
          </p:cNvSpPr>
          <p:nvPr>
            <p:ph type="sldNum" sz="quarter" idx="12"/>
          </p:nvPr>
        </p:nvSpPr>
        <p:spPr/>
        <p:txBody>
          <a:bodyPr/>
          <a:lstStyle/>
          <a:p>
            <a:pPr defTabSz="386151"/>
            <a:fld id="{A2AFC5D0-02D9-4C14-8495-30E4BAE4415F}" type="slidenum">
              <a:rPr lang="id-ID">
                <a:solidFill>
                  <a:prstClr val="black">
                    <a:tint val="75000"/>
                  </a:prstClr>
                </a:solidFill>
                <a:latin typeface="Calibri" panose="020F0502020204030204"/>
              </a:rPr>
              <a:pPr defTabSz="386151"/>
              <a:t>24</a:t>
            </a:fld>
            <a:endParaRPr lang="id-ID">
              <a:solidFill>
                <a:prstClr val="black">
                  <a:tint val="75000"/>
                </a:prstClr>
              </a:solidFill>
              <a:latin typeface="Calibri" panose="020F0502020204030204"/>
            </a:endParaRPr>
          </a:p>
        </p:txBody>
      </p:sp>
      <p:sp>
        <p:nvSpPr>
          <p:cNvPr id="11" name="Rectangle 10">
            <a:extLst>
              <a:ext uri="{FF2B5EF4-FFF2-40B4-BE49-F238E27FC236}">
                <a16:creationId xmlns:a16="http://schemas.microsoft.com/office/drawing/2014/main" xmlns="" id="{8AE08F67-0DDF-46F0-9782-53768A57D3A5}"/>
              </a:ext>
            </a:extLst>
          </p:cNvPr>
          <p:cNvSpPr/>
          <p:nvPr/>
        </p:nvSpPr>
        <p:spPr>
          <a:xfrm>
            <a:off x="1901519" y="441990"/>
            <a:ext cx="6846017" cy="523220"/>
          </a:xfrm>
          <a:prstGeom prst="rect">
            <a:avLst/>
          </a:prstGeom>
        </p:spPr>
        <p:txBody>
          <a:bodyPr wrap="square">
            <a:spAutoFit/>
          </a:bodyPr>
          <a:lstStyle/>
          <a:p>
            <a:pPr algn="just"/>
            <a:r>
              <a:rPr lang="pt-BR" sz="1400" dirty="0">
                <a:latin typeface="Arial" pitchFamily="34" charset="0"/>
                <a:cs typeface="Arial" pitchFamily="34" charset="0"/>
              </a:rPr>
              <a:t>Kamus Besar Bahasa Indonesia memberikan definisi penyelenggaraan sebagai proses, cara, perbuatan terhadap sesuatu</a:t>
            </a:r>
            <a:endParaRPr lang="id-ID" sz="1400" dirty="0">
              <a:latin typeface="Arial" pitchFamily="34" charset="0"/>
              <a:cs typeface="Arial" pitchFamily="34" charset="0"/>
            </a:endParaRPr>
          </a:p>
        </p:txBody>
      </p:sp>
      <p:sp>
        <p:nvSpPr>
          <p:cNvPr id="12" name="Rectangle 11">
            <a:extLst>
              <a:ext uri="{FF2B5EF4-FFF2-40B4-BE49-F238E27FC236}">
                <a16:creationId xmlns:a16="http://schemas.microsoft.com/office/drawing/2014/main" xmlns="" id="{340E12C0-1E78-4ABD-B7F5-50E01791EE94}"/>
              </a:ext>
            </a:extLst>
          </p:cNvPr>
          <p:cNvSpPr/>
          <p:nvPr/>
        </p:nvSpPr>
        <p:spPr>
          <a:xfrm>
            <a:off x="1927089" y="922676"/>
            <a:ext cx="6846019" cy="954107"/>
          </a:xfrm>
          <a:prstGeom prst="rect">
            <a:avLst/>
          </a:prstGeom>
        </p:spPr>
        <p:txBody>
          <a:bodyPr wrap="square">
            <a:spAutoFit/>
          </a:bodyPr>
          <a:lstStyle/>
          <a:p>
            <a:pPr algn="just"/>
            <a:r>
              <a:rPr lang="id-ID" sz="1400" dirty="0">
                <a:latin typeface="Arial" pitchFamily="34" charset="0"/>
                <a:cs typeface="Arial" pitchFamily="34" charset="0"/>
              </a:rPr>
              <a:t>kata “penyelenggaraan” mengandung makna adanya rangkaian kegiatan perencanaan, persiapan dan pelaksanaan  dalam mencegah dan menanggulangi tuna sosial, sebelum terjadinya peristiwa (</a:t>
            </a:r>
            <a:r>
              <a:rPr lang="id-ID" sz="1400" i="1" dirty="0">
                <a:latin typeface="Arial" pitchFamily="34" charset="0"/>
                <a:cs typeface="Arial" pitchFamily="34" charset="0"/>
              </a:rPr>
              <a:t>ante factum</a:t>
            </a:r>
            <a:r>
              <a:rPr lang="id-ID" sz="1400" dirty="0">
                <a:latin typeface="Arial" pitchFamily="34" charset="0"/>
                <a:cs typeface="Arial" pitchFamily="34" charset="0"/>
              </a:rPr>
              <a:t>) dan setelah terjadinya suatu peristiwa tersebut (post factum). </a:t>
            </a:r>
            <a:endParaRPr lang="id-ID" sz="1400" dirty="0">
              <a:latin typeface="Arial" pitchFamily="34" charset="0"/>
              <a:cs typeface="Arial" pitchFamily="34" charset="0"/>
            </a:endParaRPr>
          </a:p>
        </p:txBody>
      </p:sp>
      <p:sp>
        <p:nvSpPr>
          <p:cNvPr id="13" name="Rectangle 12">
            <a:extLst>
              <a:ext uri="{FF2B5EF4-FFF2-40B4-BE49-F238E27FC236}">
                <a16:creationId xmlns:a16="http://schemas.microsoft.com/office/drawing/2014/main" xmlns="" id="{13925627-DE7E-4A24-8D14-A47111E928FE}"/>
              </a:ext>
            </a:extLst>
          </p:cNvPr>
          <p:cNvSpPr/>
          <p:nvPr/>
        </p:nvSpPr>
        <p:spPr>
          <a:xfrm>
            <a:off x="1901518" y="2951979"/>
            <a:ext cx="6897162" cy="738664"/>
          </a:xfrm>
          <a:prstGeom prst="rect">
            <a:avLst/>
          </a:prstGeom>
        </p:spPr>
        <p:txBody>
          <a:bodyPr wrap="square">
            <a:spAutoFit/>
          </a:bodyPr>
          <a:lstStyle/>
          <a:p>
            <a:pPr algn="just"/>
            <a:r>
              <a:rPr lang="id-ID" sz="1400" dirty="0">
                <a:latin typeface="Arial" pitchFamily="34" charset="0"/>
                <a:cs typeface="Arial" pitchFamily="34" charset="0"/>
              </a:rPr>
              <a:t>Kamus Baku Bahasa Indonesia memberikan pengertian “tertib” sebagai aturan, teratur, rapi, dan sebagai kata kerja berarti menertibkan, membuat situasi atau keadaan menjadi teratur atau tertib</a:t>
            </a:r>
            <a:endParaRPr lang="id-ID" sz="1400" dirty="0">
              <a:latin typeface="Arial" pitchFamily="34" charset="0"/>
              <a:cs typeface="Arial" pitchFamily="34" charset="0"/>
            </a:endParaRPr>
          </a:p>
        </p:txBody>
      </p:sp>
      <p:sp>
        <p:nvSpPr>
          <p:cNvPr id="7" name="Rectangle 6"/>
          <p:cNvSpPr/>
          <p:nvPr/>
        </p:nvSpPr>
        <p:spPr>
          <a:xfrm>
            <a:off x="1922956" y="1810405"/>
            <a:ext cx="6824580" cy="738664"/>
          </a:xfrm>
          <a:prstGeom prst="rect">
            <a:avLst/>
          </a:prstGeom>
        </p:spPr>
        <p:txBody>
          <a:bodyPr wrap="square">
            <a:spAutoFit/>
          </a:bodyPr>
          <a:lstStyle/>
          <a:p>
            <a:pPr algn="just"/>
            <a:r>
              <a:rPr lang="en-US" sz="1400" dirty="0" err="1">
                <a:latin typeface="Arial" pitchFamily="34" charset="0"/>
                <a:ea typeface="Calibri"/>
                <a:cs typeface="Arial" pitchFamily="34" charset="0"/>
              </a:rPr>
              <a:t>Penyelenggaraan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tertib</a:t>
            </a:r>
            <a:r>
              <a:rPr lang="en-US" sz="1400" dirty="0">
                <a:latin typeface="Arial" pitchFamily="34" charset="0"/>
                <a:ea typeface="Calibri"/>
                <a:cs typeface="Arial" pitchFamily="34" charset="0"/>
              </a:rPr>
              <a:t> Tuna </a:t>
            </a:r>
            <a:r>
              <a:rPr lang="en-US" sz="1400" dirty="0" err="1">
                <a:latin typeface="Arial" pitchFamily="34" charset="0"/>
                <a:ea typeface="Calibri"/>
                <a:cs typeface="Arial" pitchFamily="34" charset="0"/>
              </a:rPr>
              <a:t>Sosial</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adalah</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upaya-upaya</a:t>
            </a:r>
            <a:r>
              <a:rPr lang="en-US" sz="1400" dirty="0">
                <a:latin typeface="Arial" pitchFamily="34" charset="0"/>
                <a:ea typeface="Calibri"/>
                <a:cs typeface="Arial" pitchFamily="34" charset="0"/>
              </a:rPr>
              <a:t> yang </a:t>
            </a:r>
            <a:r>
              <a:rPr lang="en-US" sz="1400" dirty="0" err="1">
                <a:latin typeface="Arial" pitchFamily="34" charset="0"/>
                <a:ea typeface="Calibri"/>
                <a:cs typeface="Arial" pitchFamily="34" charset="0"/>
              </a:rPr>
              <a:t>terarah</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terpadu</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dan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berkelanjutan</a:t>
            </a:r>
            <a:r>
              <a:rPr lang="en-US" sz="1400" dirty="0">
                <a:latin typeface="Arial" pitchFamily="34" charset="0"/>
                <a:ea typeface="Calibri"/>
                <a:cs typeface="Arial" pitchFamily="34" charset="0"/>
              </a:rPr>
              <a:t> yang </a:t>
            </a:r>
            <a:r>
              <a:rPr lang="en-US" sz="1400" dirty="0" err="1">
                <a:latin typeface="Arial" pitchFamily="34" charset="0"/>
                <a:ea typeface="Calibri"/>
                <a:cs typeface="Arial" pitchFamily="34" charset="0"/>
              </a:rPr>
              <a:t>dilakukan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oleh</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Pemerintah</a:t>
            </a:r>
            <a:r>
              <a:rPr lang="en-US" sz="1400" dirty="0">
                <a:latin typeface="Arial" pitchFamily="34" charset="0"/>
                <a:ea typeface="Calibri"/>
                <a:cs typeface="Arial" pitchFamily="34" charset="0"/>
              </a:rPr>
              <a:t> Daerah </a:t>
            </a:r>
            <a:r>
              <a:rPr lang="en-US" sz="1400" dirty="0" err="1">
                <a:latin typeface="Arial" pitchFamily="34" charset="0"/>
                <a:ea typeface="Calibri"/>
                <a:cs typeface="Arial" pitchFamily="34" charset="0"/>
              </a:rPr>
              <a:t>dan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masyarakat</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dalam</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menertibkan</a:t>
            </a:r>
            <a:r>
              <a:rPr lang="en-US" sz="1400" dirty="0">
                <a:latin typeface="Arial" pitchFamily="34" charset="0"/>
                <a:ea typeface="Calibri"/>
                <a:cs typeface="Arial" pitchFamily="34" charset="0"/>
              </a:rPr>
              <a:t> tuna </a:t>
            </a:r>
            <a:r>
              <a:rPr lang="en-US" sz="1400" dirty="0" err="1">
                <a:latin typeface="Arial" pitchFamily="34" charset="0"/>
                <a:ea typeface="Calibri"/>
                <a:cs typeface="Arial" pitchFamily="34" charset="0"/>
              </a:rPr>
              <a:t>sosial</a:t>
            </a:r>
            <a:endParaRPr lang="en-US" sz="1400" dirty="0">
              <a:latin typeface="Arial" pitchFamily="34" charset="0"/>
              <a:cs typeface="Arial" pitchFamily="34" charset="0"/>
            </a:endParaRPr>
          </a:p>
        </p:txBody>
      </p:sp>
      <p:sp>
        <p:nvSpPr>
          <p:cNvPr id="8" name="Rectangle 7"/>
          <p:cNvSpPr/>
          <p:nvPr/>
        </p:nvSpPr>
        <p:spPr>
          <a:xfrm>
            <a:off x="1922957" y="3660145"/>
            <a:ext cx="6897161" cy="1169551"/>
          </a:xfrm>
          <a:prstGeom prst="rect">
            <a:avLst/>
          </a:prstGeom>
        </p:spPr>
        <p:txBody>
          <a:bodyPr wrap="square">
            <a:spAutoFit/>
          </a:bodyPr>
          <a:lstStyle/>
          <a:p>
            <a:pPr algn="just"/>
            <a:r>
              <a:rPr lang="en-US" sz="1400" dirty="0" err="1">
                <a:latin typeface="Arial" pitchFamily="34" charset="0"/>
                <a:ea typeface="Calibri"/>
                <a:cs typeface="Arial" pitchFamily="34" charset="0"/>
              </a:rPr>
              <a:t>Pasal</a:t>
            </a:r>
            <a:r>
              <a:rPr lang="en-US" sz="1400" dirty="0">
                <a:latin typeface="Arial" pitchFamily="34" charset="0"/>
                <a:ea typeface="Calibri"/>
                <a:cs typeface="Arial" pitchFamily="34" charset="0"/>
              </a:rPr>
              <a:t> 1 </a:t>
            </a:r>
            <a:r>
              <a:rPr lang="en-US" sz="1400" dirty="0" err="1">
                <a:latin typeface="Arial" pitchFamily="34" charset="0"/>
                <a:ea typeface="Calibri"/>
                <a:cs typeface="Arial" pitchFamily="34" charset="0"/>
              </a:rPr>
              <a:t>angka</a:t>
            </a:r>
            <a:r>
              <a:rPr lang="en-US" sz="1400" dirty="0">
                <a:latin typeface="Arial" pitchFamily="34" charset="0"/>
                <a:ea typeface="Calibri"/>
                <a:cs typeface="Arial" pitchFamily="34" charset="0"/>
              </a:rPr>
              <a:t> 10 </a:t>
            </a:r>
            <a:r>
              <a:rPr lang="en-US" sz="1400" dirty="0" err="1">
                <a:latin typeface="Arial" pitchFamily="34" charset="0"/>
                <a:ea typeface="Calibri"/>
                <a:cs typeface="Arial" pitchFamily="34" charset="0"/>
              </a:rPr>
              <a:t>Peraturan</a:t>
            </a:r>
            <a:r>
              <a:rPr lang="en-US" sz="1400" dirty="0">
                <a:latin typeface="Arial" pitchFamily="34" charset="0"/>
                <a:ea typeface="Calibri"/>
                <a:cs typeface="Arial" pitchFamily="34" charset="0"/>
              </a:rPr>
              <a:t> Daerah </a:t>
            </a:r>
            <a:r>
              <a:rPr lang="en-US" sz="1400" dirty="0" err="1">
                <a:latin typeface="Arial" pitchFamily="34" charset="0"/>
                <a:ea typeface="Calibri"/>
                <a:cs typeface="Arial" pitchFamily="34" charset="0"/>
              </a:rPr>
              <a:t>Salatiga</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Nomor</a:t>
            </a:r>
            <a:r>
              <a:rPr lang="en-US" sz="1400" dirty="0">
                <a:latin typeface="Arial" pitchFamily="34" charset="0"/>
                <a:ea typeface="Calibri"/>
                <a:cs typeface="Arial" pitchFamily="34" charset="0"/>
              </a:rPr>
              <a:t>   1 </a:t>
            </a:r>
            <a:r>
              <a:rPr lang="en-US" sz="1400" dirty="0" err="1">
                <a:latin typeface="Arial" pitchFamily="34" charset="0"/>
                <a:ea typeface="Calibri"/>
                <a:cs typeface="Arial" pitchFamily="34" charset="0"/>
              </a:rPr>
              <a:t>Tahun</a:t>
            </a:r>
            <a:r>
              <a:rPr lang="en-US" sz="1400" dirty="0">
                <a:latin typeface="Arial" pitchFamily="34" charset="0"/>
                <a:ea typeface="Calibri"/>
                <a:cs typeface="Arial" pitchFamily="34" charset="0"/>
              </a:rPr>
              <a:t> 2016 </a:t>
            </a:r>
            <a:r>
              <a:rPr lang="en-US" sz="1400" dirty="0" err="1">
                <a:latin typeface="Arial" pitchFamily="34" charset="0"/>
                <a:ea typeface="Calibri"/>
                <a:cs typeface="Arial" pitchFamily="34" charset="0"/>
              </a:rPr>
              <a:t>tentang</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Penyelenggaraan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Kebersihan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Kesehatan</a:t>
            </a:r>
            <a:r>
              <a:rPr lang="en-US" sz="1400" dirty="0">
                <a:latin typeface="Arial" pitchFamily="34" charset="0"/>
                <a:ea typeface="Calibri"/>
                <a:cs typeface="Arial" pitchFamily="34" charset="0"/>
              </a:rPr>
              <a:t> Dan </a:t>
            </a:r>
            <a:r>
              <a:rPr lang="en-US" sz="1400" dirty="0" err="1">
                <a:latin typeface="Arial" pitchFamily="34" charset="0"/>
                <a:ea typeface="Calibri"/>
                <a:cs typeface="Arial" pitchFamily="34" charset="0"/>
              </a:rPr>
              <a:t>Ketertiban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Umum</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merumuskan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bahwa</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Ketertiban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Umum</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adalah</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keadaan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aman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tenteram</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tertib</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dan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teratur</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sesuai</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tatanan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dan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kaidah</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hukum</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serta</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norma</a:t>
            </a:r>
            <a:r>
              <a:rPr lang="en-US" sz="1400" dirty="0">
                <a:latin typeface="Arial" pitchFamily="34" charset="0"/>
                <a:ea typeface="Calibri"/>
                <a:cs typeface="Arial" pitchFamily="34" charset="0"/>
              </a:rPr>
              <a:t> agama, </a:t>
            </a:r>
            <a:r>
              <a:rPr lang="en-US" sz="1400" dirty="0" err="1">
                <a:latin typeface="Arial" pitchFamily="34" charset="0"/>
                <a:ea typeface="Calibri"/>
                <a:cs typeface="Arial" pitchFamily="34" charset="0"/>
              </a:rPr>
              <a:t>norma</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sosial</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dan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sesuai</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Peraturan</a:t>
            </a:r>
            <a:r>
              <a:rPr lang="en-US" sz="1400" dirty="0">
                <a:latin typeface="Arial" pitchFamily="34" charset="0"/>
                <a:ea typeface="Calibri"/>
                <a:cs typeface="Arial" pitchFamily="34" charset="0"/>
              </a:rPr>
              <a:t> </a:t>
            </a:r>
            <a:r>
              <a:rPr lang="en-US" sz="1400" dirty="0" err="1">
                <a:latin typeface="Arial" pitchFamily="34" charset="0"/>
                <a:ea typeface="Calibri"/>
                <a:cs typeface="Arial" pitchFamily="34" charset="0"/>
              </a:rPr>
              <a:t>Perundang-undangan</a:t>
            </a:r>
            <a:endParaRPr lang="en-US" sz="1400" dirty="0">
              <a:latin typeface="Arial" pitchFamily="34" charset="0"/>
              <a:cs typeface="Arial" pitchFamily="34" charset="0"/>
            </a:endParaRPr>
          </a:p>
        </p:txBody>
      </p:sp>
      <p:sp>
        <p:nvSpPr>
          <p:cNvPr id="9" name="Rectangle 8"/>
          <p:cNvSpPr/>
          <p:nvPr/>
        </p:nvSpPr>
        <p:spPr>
          <a:xfrm>
            <a:off x="106165" y="1451610"/>
            <a:ext cx="1488789" cy="1200329"/>
          </a:xfrm>
          <a:prstGeom prst="rect">
            <a:avLst/>
          </a:prstGeom>
        </p:spPr>
        <p:txBody>
          <a:bodyPr wrap="square">
            <a:spAutoFit/>
          </a:bodyPr>
          <a:lstStyle/>
          <a:p>
            <a:pPr lvl="0" algn="ctr" defTabSz="914406">
              <a:lnSpc>
                <a:spcPct val="90000"/>
              </a:lnSpc>
              <a:spcAft>
                <a:spcPts val="600"/>
              </a:spcAft>
            </a:pPr>
            <a:r>
              <a:rPr lang="en-US" sz="1600" dirty="0" smtClean="0">
                <a:ln>
                  <a:solidFill>
                    <a:srgbClr val="FF0000"/>
                  </a:solidFill>
                </a:ln>
                <a:solidFill>
                  <a:srgbClr val="FF0000"/>
                </a:solidFill>
                <a:latin typeface="Comic Sans MS" panose="030F0702030302020204" pitchFamily="66" charset="0"/>
                <a:cs typeface="Arial" panose="020B0604020202020204" pitchFamily="34" charset="0"/>
              </a:rPr>
              <a:t>PENYELENG-GARAAN </a:t>
            </a:r>
            <a:r>
              <a:rPr lang="en-US" sz="1600" dirty="0">
                <a:ln>
                  <a:solidFill>
                    <a:srgbClr val="FF0000"/>
                  </a:solidFill>
                </a:ln>
                <a:solidFill>
                  <a:srgbClr val="FF0000"/>
                </a:solidFill>
                <a:latin typeface="Comic Sans MS" panose="030F0702030302020204" pitchFamily="66" charset="0"/>
                <a:cs typeface="Arial" panose="020B0604020202020204" pitchFamily="34" charset="0"/>
              </a:rPr>
              <a:t>TERTIB TUNA SOSIAL</a:t>
            </a:r>
          </a:p>
        </p:txBody>
      </p:sp>
      <p:sp>
        <p:nvSpPr>
          <p:cNvPr id="14" name="Rectangle 13"/>
          <p:cNvSpPr/>
          <p:nvPr/>
        </p:nvSpPr>
        <p:spPr>
          <a:xfrm>
            <a:off x="1912237" y="5196185"/>
            <a:ext cx="6846017" cy="523220"/>
          </a:xfrm>
          <a:prstGeom prst="rect">
            <a:avLst/>
          </a:prstGeom>
        </p:spPr>
        <p:txBody>
          <a:bodyPr wrap="square">
            <a:spAutoFit/>
          </a:bodyPr>
          <a:lstStyle/>
          <a:p>
            <a:pPr algn="just"/>
            <a:r>
              <a:rPr lang="en-US" sz="1400" dirty="0" err="1">
                <a:latin typeface="Arial" pitchFamily="34" charset="0"/>
                <a:cs typeface="Arial" pitchFamily="34" charset="0"/>
              </a:rPr>
              <a:t>Kamus</a:t>
            </a:r>
            <a:r>
              <a:rPr lang="en-US" sz="1400" dirty="0">
                <a:latin typeface="Arial" pitchFamily="34" charset="0"/>
                <a:cs typeface="Arial" pitchFamily="34" charset="0"/>
              </a:rPr>
              <a:t> Baku </a:t>
            </a:r>
            <a:r>
              <a:rPr lang="en-US" sz="1400" dirty="0" err="1">
                <a:latin typeface="Arial" pitchFamily="34" charset="0"/>
                <a:cs typeface="Arial" pitchFamily="34" charset="0"/>
              </a:rPr>
              <a:t>Bahasa</a:t>
            </a:r>
            <a:r>
              <a:rPr lang="en-US" sz="1400" dirty="0">
                <a:latin typeface="Arial" pitchFamily="34" charset="0"/>
                <a:cs typeface="Arial" pitchFamily="34" charset="0"/>
              </a:rPr>
              <a:t> Indonesia </a:t>
            </a:r>
            <a:r>
              <a:rPr lang="en-US" sz="1400" dirty="0" err="1">
                <a:latin typeface="Arial" pitchFamily="34" charset="0"/>
                <a:cs typeface="Arial" pitchFamily="34" charset="0"/>
              </a:rPr>
              <a:t>memaknai</a:t>
            </a:r>
            <a:r>
              <a:rPr lang="en-US" sz="1400" dirty="0">
                <a:latin typeface="Arial" pitchFamily="34" charset="0"/>
                <a:cs typeface="Arial" pitchFamily="34" charset="0"/>
              </a:rPr>
              <a:t> ‘Tuna </a:t>
            </a:r>
            <a:r>
              <a:rPr lang="en-US" sz="1400" dirty="0" err="1">
                <a:latin typeface="Arial" pitchFamily="34" charset="0"/>
                <a:cs typeface="Arial" pitchFamily="34" charset="0"/>
              </a:rPr>
              <a:t>Sosial</a:t>
            </a:r>
            <a:r>
              <a:rPr lang="en-US" sz="1400" dirty="0">
                <a:latin typeface="Arial" pitchFamily="34" charset="0"/>
                <a:cs typeface="Arial" pitchFamily="34" charset="0"/>
              </a:rPr>
              <a:t>” </a:t>
            </a:r>
            <a:r>
              <a:rPr lang="en-US" sz="1400" dirty="0" err="1">
                <a:latin typeface="Arial" pitchFamily="34" charset="0"/>
                <a:cs typeface="Arial" pitchFamily="34" charset="0"/>
              </a:rPr>
              <a:t>sebagai</a:t>
            </a:r>
            <a:r>
              <a:rPr lang="en-US" sz="1400" dirty="0">
                <a:latin typeface="Arial" pitchFamily="34" charset="0"/>
                <a:cs typeface="Arial" pitchFamily="34" charset="0"/>
              </a:rPr>
              <a:t> </a:t>
            </a:r>
            <a:r>
              <a:rPr lang="en-US" sz="1400" dirty="0" err="1">
                <a:latin typeface="Arial" pitchFamily="34" charset="0"/>
                <a:cs typeface="Arial" pitchFamily="34" charset="0"/>
              </a:rPr>
              <a:t>suatu</a:t>
            </a:r>
            <a:r>
              <a:rPr lang="en-US" sz="1400" dirty="0">
                <a:latin typeface="Arial" pitchFamily="34" charset="0"/>
                <a:cs typeface="Arial" pitchFamily="34" charset="0"/>
              </a:rPr>
              <a:t> </a:t>
            </a:r>
            <a:r>
              <a:rPr lang="en-US" sz="1400" dirty="0" err="1">
                <a:latin typeface="Arial" pitchFamily="34" charset="0"/>
                <a:cs typeface="Arial" pitchFamily="34" charset="0"/>
              </a:rPr>
              <a:t>tidak</a:t>
            </a:r>
            <a:r>
              <a:rPr lang="en-US" sz="1400" dirty="0">
                <a:latin typeface="Arial" pitchFamily="34" charset="0"/>
                <a:cs typeface="Arial" pitchFamily="34" charset="0"/>
              </a:rPr>
              <a:t> </a:t>
            </a:r>
            <a:r>
              <a:rPr lang="en-US" sz="1400" dirty="0" err="1">
                <a:latin typeface="Arial" pitchFamily="34" charset="0"/>
                <a:cs typeface="Arial" pitchFamily="34" charset="0"/>
              </a:rPr>
              <a:t>memiliki</a:t>
            </a:r>
            <a:r>
              <a:rPr lang="en-US" sz="1400" dirty="0">
                <a:latin typeface="Arial" pitchFamily="34" charset="0"/>
                <a:cs typeface="Arial" pitchFamily="34" charset="0"/>
              </a:rPr>
              <a:t> rasa </a:t>
            </a:r>
            <a:r>
              <a:rPr lang="en-US" sz="1400" dirty="0" err="1">
                <a:latin typeface="Arial" pitchFamily="34" charset="0"/>
                <a:cs typeface="Arial" pitchFamily="34" charset="0"/>
              </a:rPr>
              <a:t>sosial</a:t>
            </a:r>
            <a:endParaRPr lang="en-US" sz="1400" dirty="0">
              <a:latin typeface="Arial" pitchFamily="34" charset="0"/>
              <a:cs typeface="Arial" pitchFamily="34" charset="0"/>
            </a:endParaRPr>
          </a:p>
        </p:txBody>
      </p:sp>
      <p:sp>
        <p:nvSpPr>
          <p:cNvPr id="15" name="Rectangle 14"/>
          <p:cNvSpPr/>
          <p:nvPr/>
        </p:nvSpPr>
        <p:spPr>
          <a:xfrm>
            <a:off x="1901518" y="5719405"/>
            <a:ext cx="6871590" cy="954107"/>
          </a:xfrm>
          <a:prstGeom prst="rect">
            <a:avLst/>
          </a:prstGeom>
        </p:spPr>
        <p:txBody>
          <a:bodyPr wrap="square">
            <a:spAutoFit/>
          </a:bodyPr>
          <a:lstStyle/>
          <a:p>
            <a:pPr algn="just"/>
            <a:r>
              <a:rPr lang="en-US" sz="1400" dirty="0" err="1">
                <a:latin typeface="Arial" pitchFamily="34" charset="0"/>
                <a:cs typeface="Arial" pitchFamily="34" charset="0"/>
              </a:rPr>
              <a:t>Peraturan</a:t>
            </a:r>
            <a:r>
              <a:rPr lang="en-US" sz="1400" dirty="0">
                <a:latin typeface="Arial" pitchFamily="34" charset="0"/>
                <a:cs typeface="Arial" pitchFamily="34" charset="0"/>
              </a:rPr>
              <a:t> Daerah Kota </a:t>
            </a:r>
            <a:r>
              <a:rPr lang="en-US" sz="1400" dirty="0" err="1">
                <a:latin typeface="Arial" pitchFamily="34" charset="0"/>
                <a:cs typeface="Arial" pitchFamily="34" charset="0"/>
              </a:rPr>
              <a:t>Salatiga</a:t>
            </a:r>
            <a:r>
              <a:rPr lang="en-US" sz="1400" dirty="0">
                <a:latin typeface="Arial" pitchFamily="34" charset="0"/>
                <a:cs typeface="Arial" pitchFamily="34" charset="0"/>
              </a:rPr>
              <a:t> </a:t>
            </a:r>
            <a:r>
              <a:rPr lang="en-US" sz="1400" dirty="0" err="1">
                <a:latin typeface="Arial" pitchFamily="34" charset="0"/>
                <a:cs typeface="Arial" pitchFamily="34" charset="0"/>
              </a:rPr>
              <a:t>Nomor</a:t>
            </a:r>
            <a:r>
              <a:rPr lang="en-US" sz="1400" dirty="0">
                <a:latin typeface="Arial" pitchFamily="34" charset="0"/>
                <a:cs typeface="Arial" pitchFamily="34" charset="0"/>
              </a:rPr>
              <a:t> 1 </a:t>
            </a:r>
            <a:r>
              <a:rPr lang="en-US" sz="1400" dirty="0" err="1">
                <a:latin typeface="Arial" pitchFamily="34" charset="0"/>
                <a:cs typeface="Arial" pitchFamily="34" charset="0"/>
              </a:rPr>
              <a:t>Tahun</a:t>
            </a:r>
            <a:r>
              <a:rPr lang="en-US" sz="1400" dirty="0">
                <a:latin typeface="Arial" pitchFamily="34" charset="0"/>
                <a:cs typeface="Arial" pitchFamily="34" charset="0"/>
              </a:rPr>
              <a:t> 2016 </a:t>
            </a:r>
            <a:r>
              <a:rPr lang="en-US" sz="1400" dirty="0" err="1">
                <a:latin typeface="Arial" pitchFamily="34" charset="0"/>
                <a:cs typeface="Arial" pitchFamily="34" charset="0"/>
              </a:rPr>
              <a:t>tentang</a:t>
            </a:r>
            <a:r>
              <a:rPr lang="en-US" sz="1400" dirty="0">
                <a:latin typeface="Arial" pitchFamily="34" charset="0"/>
                <a:cs typeface="Arial" pitchFamily="34" charset="0"/>
              </a:rPr>
              <a:t> </a:t>
            </a:r>
            <a:r>
              <a:rPr lang="en-US" sz="1400" dirty="0" err="1">
                <a:latin typeface="Arial" pitchFamily="34" charset="0"/>
                <a:cs typeface="Arial" pitchFamily="34" charset="0"/>
              </a:rPr>
              <a:t>Penyelenggaraan</a:t>
            </a:r>
            <a:r>
              <a:rPr lang="en-US" sz="1400" dirty="0">
                <a:latin typeface="Arial" pitchFamily="34" charset="0"/>
                <a:cs typeface="Arial" pitchFamily="34" charset="0"/>
              </a:rPr>
              <a:t> </a:t>
            </a:r>
            <a:r>
              <a:rPr lang="en-US" sz="1400" dirty="0" err="1">
                <a:latin typeface="Arial" pitchFamily="34" charset="0"/>
                <a:cs typeface="Arial" pitchFamily="34" charset="0"/>
              </a:rPr>
              <a:t>Kebersihan</a:t>
            </a:r>
            <a:r>
              <a:rPr lang="en-US" sz="1400" dirty="0">
                <a:latin typeface="Arial" pitchFamily="34" charset="0"/>
                <a:cs typeface="Arial" pitchFamily="34" charset="0"/>
              </a:rPr>
              <a:t>, </a:t>
            </a:r>
            <a:r>
              <a:rPr lang="en-US" sz="1400" dirty="0" err="1">
                <a:latin typeface="Arial" pitchFamily="34" charset="0"/>
                <a:cs typeface="Arial" pitchFamily="34" charset="0"/>
              </a:rPr>
              <a:t>Kesehatan</a:t>
            </a:r>
            <a:r>
              <a:rPr lang="en-US" sz="1400" dirty="0">
                <a:latin typeface="Arial" pitchFamily="34" charset="0"/>
                <a:cs typeface="Arial" pitchFamily="34" charset="0"/>
              </a:rPr>
              <a:t> Dan </a:t>
            </a:r>
            <a:r>
              <a:rPr lang="en-US" sz="1400" dirty="0" err="1">
                <a:latin typeface="Arial" pitchFamily="34" charset="0"/>
                <a:cs typeface="Arial" pitchFamily="34" charset="0"/>
              </a:rPr>
              <a:t>Ketertiban</a:t>
            </a:r>
            <a:r>
              <a:rPr lang="en-US" sz="1400" dirty="0">
                <a:latin typeface="Arial" pitchFamily="34" charset="0"/>
                <a:cs typeface="Arial" pitchFamily="34" charset="0"/>
              </a:rPr>
              <a:t> </a:t>
            </a:r>
            <a:r>
              <a:rPr lang="en-US" sz="1400" dirty="0" err="1">
                <a:latin typeface="Arial" pitchFamily="34" charset="0"/>
                <a:cs typeface="Arial" pitchFamily="34" charset="0"/>
              </a:rPr>
              <a:t>Umum</a:t>
            </a:r>
            <a:r>
              <a:rPr lang="en-US" sz="1400" dirty="0">
                <a:latin typeface="Arial" pitchFamily="34" charset="0"/>
                <a:cs typeface="Arial" pitchFamily="34" charset="0"/>
              </a:rPr>
              <a:t> </a:t>
            </a:r>
            <a:r>
              <a:rPr lang="en-US" sz="1400" dirty="0" err="1">
                <a:latin typeface="Arial" pitchFamily="34" charset="0"/>
                <a:cs typeface="Arial" pitchFamily="34" charset="0"/>
              </a:rPr>
              <a:t>merumuskan</a:t>
            </a:r>
            <a:r>
              <a:rPr lang="en-US" sz="1400" dirty="0">
                <a:latin typeface="Arial" pitchFamily="34" charset="0"/>
                <a:cs typeface="Arial" pitchFamily="34" charset="0"/>
              </a:rPr>
              <a:t> Tuna </a:t>
            </a:r>
            <a:r>
              <a:rPr lang="en-US" sz="1400" dirty="0" err="1">
                <a:latin typeface="Arial" pitchFamily="34" charset="0"/>
                <a:cs typeface="Arial" pitchFamily="34" charset="0"/>
              </a:rPr>
              <a:t>Sosial</a:t>
            </a:r>
            <a:r>
              <a:rPr lang="en-US" sz="1400" dirty="0">
                <a:latin typeface="Arial" pitchFamily="34" charset="0"/>
                <a:cs typeface="Arial" pitchFamily="34" charset="0"/>
              </a:rPr>
              <a:t> </a:t>
            </a:r>
            <a:r>
              <a:rPr lang="en-US" sz="1400" dirty="0" err="1">
                <a:latin typeface="Arial" pitchFamily="34" charset="0"/>
                <a:cs typeface="Arial" pitchFamily="34" charset="0"/>
              </a:rPr>
              <a:t>adalah</a:t>
            </a:r>
            <a:r>
              <a:rPr lang="en-US" sz="1400" dirty="0">
                <a:latin typeface="Arial" pitchFamily="34" charset="0"/>
                <a:cs typeface="Arial" pitchFamily="34" charset="0"/>
              </a:rPr>
              <a:t> </a:t>
            </a:r>
            <a:r>
              <a:rPr lang="en-US" sz="1400" dirty="0" err="1">
                <a:latin typeface="Arial" pitchFamily="34" charset="0"/>
                <a:cs typeface="Arial" pitchFamily="34" charset="0"/>
              </a:rPr>
              <a:t>penyandang</a:t>
            </a:r>
            <a:r>
              <a:rPr lang="en-US" sz="1400" dirty="0">
                <a:latin typeface="Arial" pitchFamily="34" charset="0"/>
                <a:cs typeface="Arial" pitchFamily="34" charset="0"/>
              </a:rPr>
              <a:t> </a:t>
            </a:r>
            <a:r>
              <a:rPr lang="en-US" sz="1400" dirty="0" err="1">
                <a:latin typeface="Arial" pitchFamily="34" charset="0"/>
                <a:cs typeface="Arial" pitchFamily="34" charset="0"/>
              </a:rPr>
              <a:t>masalah</a:t>
            </a:r>
            <a:r>
              <a:rPr lang="en-US" sz="1400" dirty="0">
                <a:latin typeface="Arial" pitchFamily="34" charset="0"/>
                <a:cs typeface="Arial" pitchFamily="34" charset="0"/>
              </a:rPr>
              <a:t> </a:t>
            </a:r>
            <a:r>
              <a:rPr lang="en-US" sz="1400" dirty="0" err="1">
                <a:latin typeface="Arial" pitchFamily="34" charset="0"/>
                <a:cs typeface="Arial" pitchFamily="34" charset="0"/>
              </a:rPr>
              <a:t>kesejahteraan</a:t>
            </a:r>
            <a:r>
              <a:rPr lang="en-US" sz="1400" dirty="0">
                <a:latin typeface="Arial" pitchFamily="34" charset="0"/>
                <a:cs typeface="Arial" pitchFamily="34" charset="0"/>
              </a:rPr>
              <a:t> </a:t>
            </a:r>
            <a:r>
              <a:rPr lang="en-US" sz="1400" dirty="0" err="1">
                <a:latin typeface="Arial" pitchFamily="34" charset="0"/>
                <a:cs typeface="Arial" pitchFamily="34" charset="0"/>
              </a:rPr>
              <a:t>sosial</a:t>
            </a:r>
            <a:r>
              <a:rPr lang="en-US" sz="1400" dirty="0">
                <a:latin typeface="Arial" pitchFamily="34" charset="0"/>
                <a:cs typeface="Arial" pitchFamily="34" charset="0"/>
              </a:rPr>
              <a:t> </a:t>
            </a:r>
            <a:r>
              <a:rPr lang="en-US" sz="1400" dirty="0" err="1">
                <a:latin typeface="Arial" pitchFamily="34" charset="0"/>
                <a:cs typeface="Arial" pitchFamily="34" charset="0"/>
              </a:rPr>
              <a:t>termasuk</a:t>
            </a:r>
            <a:r>
              <a:rPr lang="en-US" sz="1400" dirty="0">
                <a:latin typeface="Arial" pitchFamily="34" charset="0"/>
                <a:cs typeface="Arial" pitchFamily="34" charset="0"/>
              </a:rPr>
              <a:t> </a:t>
            </a:r>
            <a:r>
              <a:rPr lang="en-US" sz="1400" dirty="0" err="1">
                <a:latin typeface="Arial" pitchFamily="34" charset="0"/>
                <a:cs typeface="Arial" pitchFamily="34" charset="0"/>
              </a:rPr>
              <a:t>diantaranya</a:t>
            </a:r>
            <a:r>
              <a:rPr lang="en-US" sz="1400" dirty="0">
                <a:latin typeface="Arial" pitchFamily="34" charset="0"/>
                <a:cs typeface="Arial" pitchFamily="34" charset="0"/>
              </a:rPr>
              <a:t> </a:t>
            </a:r>
            <a:r>
              <a:rPr lang="en-US" sz="1400" dirty="0" err="1">
                <a:latin typeface="Arial" pitchFamily="34" charset="0"/>
                <a:cs typeface="Arial" pitchFamily="34" charset="0"/>
              </a:rPr>
              <a:t>gelandangan</a:t>
            </a:r>
            <a:r>
              <a:rPr lang="en-US" sz="1400" dirty="0">
                <a:latin typeface="Arial" pitchFamily="34" charset="0"/>
                <a:cs typeface="Arial" pitchFamily="34" charset="0"/>
              </a:rPr>
              <a:t>, </a:t>
            </a:r>
            <a:r>
              <a:rPr lang="en-US" sz="1400" dirty="0" err="1">
                <a:latin typeface="Arial" pitchFamily="34" charset="0"/>
                <a:cs typeface="Arial" pitchFamily="34" charset="0"/>
              </a:rPr>
              <a:t>pengemis</a:t>
            </a:r>
            <a:r>
              <a:rPr lang="en-US" sz="1400" dirty="0">
                <a:latin typeface="Arial" pitchFamily="34" charset="0"/>
                <a:cs typeface="Arial" pitchFamily="34" charset="0"/>
              </a:rPr>
              <a:t>, </a:t>
            </a:r>
            <a:r>
              <a:rPr lang="en-US" sz="1400" dirty="0" err="1">
                <a:latin typeface="Arial" pitchFamily="34" charset="0"/>
                <a:cs typeface="Arial" pitchFamily="34" charset="0"/>
              </a:rPr>
              <a:t>dan</a:t>
            </a:r>
            <a:r>
              <a:rPr lang="en-US" sz="1400" dirty="0">
                <a:latin typeface="Arial" pitchFamily="34" charset="0"/>
                <a:cs typeface="Arial" pitchFamily="34" charset="0"/>
              </a:rPr>
              <a:t> </a:t>
            </a:r>
            <a:r>
              <a:rPr lang="en-US" sz="1400" dirty="0" err="1">
                <a:latin typeface="Arial" pitchFamily="34" charset="0"/>
                <a:cs typeface="Arial" pitchFamily="34" charset="0"/>
              </a:rPr>
              <a:t>pengamen</a:t>
            </a:r>
            <a:endParaRPr lang="en-US" sz="1400" dirty="0">
              <a:latin typeface="Arial" pitchFamily="34" charset="0"/>
              <a:cs typeface="Arial" pitchFamily="34" charset="0"/>
            </a:endParaRPr>
          </a:p>
        </p:txBody>
      </p:sp>
    </p:spTree>
    <p:extLst>
      <p:ext uri="{BB962C8B-B14F-4D97-AF65-F5344CB8AC3E}">
        <p14:creationId xmlns:p14="http://schemas.microsoft.com/office/powerpoint/2010/main" val="14901129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FAF7C1B-4874-420E-A2CE-DEC8266797CE}"/>
              </a:ext>
            </a:extLst>
          </p:cNvPr>
          <p:cNvPicPr>
            <a:picLocks noChangeAspect="1"/>
          </p:cNvPicPr>
          <p:nvPr/>
        </p:nvPicPr>
        <p:blipFill>
          <a:blip r:embed="rId2"/>
          <a:stretch>
            <a:fillRect/>
          </a:stretch>
        </p:blipFill>
        <p:spPr>
          <a:xfrm>
            <a:off x="15014" y="4363715"/>
            <a:ext cx="2066708" cy="2435515"/>
          </a:xfrm>
          <a:prstGeom prst="rect">
            <a:avLst/>
          </a:prstGeom>
        </p:spPr>
      </p:pic>
      <p:sp>
        <p:nvSpPr>
          <p:cNvPr id="2" name="Title 1"/>
          <p:cNvSpPr>
            <a:spLocks noGrp="1"/>
          </p:cNvSpPr>
          <p:nvPr>
            <p:ph type="title"/>
          </p:nvPr>
        </p:nvSpPr>
        <p:spPr>
          <a:xfrm>
            <a:off x="106166" y="2504056"/>
            <a:ext cx="1734357" cy="792162"/>
          </a:xfrm>
        </p:spPr>
        <p:txBody>
          <a:bodyPr>
            <a:noAutofit/>
          </a:bodyPr>
          <a:lstStyle/>
          <a:p>
            <a:pPr algn="ctr"/>
            <a:r>
              <a:rPr lang="en-US" sz="2000" dirty="0">
                <a:ln w="0"/>
                <a:effectLst>
                  <a:outerShdw blurRad="38100" dist="19050" dir="2700000" algn="tl" rotWithShape="0">
                    <a:schemeClr val="dk1">
                      <a:alpha val="40000"/>
                    </a:schemeClr>
                  </a:outerShdw>
                </a:effectLst>
                <a:latin typeface="Bernard MT Condensed" pitchFamily="18" charset="0"/>
              </a:rPr>
              <a:t>BAB I </a:t>
            </a:r>
            <a:br>
              <a:rPr lang="en-US" sz="2000" dirty="0">
                <a:ln w="0"/>
                <a:effectLst>
                  <a:outerShdw blurRad="38100" dist="19050" dir="2700000" algn="tl" rotWithShape="0">
                    <a:schemeClr val="dk1">
                      <a:alpha val="40000"/>
                    </a:schemeClr>
                  </a:outerShdw>
                </a:effectLst>
                <a:latin typeface="Bernard MT Condensed" pitchFamily="18" charset="0"/>
              </a:rPr>
            </a:br>
            <a:r>
              <a:rPr lang="en-US" sz="2000" dirty="0" err="1">
                <a:ln w="0"/>
                <a:latin typeface="Bernard MT Condensed" pitchFamily="18" charset="0"/>
              </a:rPr>
              <a:t>Pendahuluan</a:t>
            </a:r>
            <a:r>
              <a:rPr lang="en-US" sz="2000" dirty="0">
                <a:ln w="0"/>
                <a:latin typeface="Bernard MT Condensed" pitchFamily="18" charset="0"/>
              </a:rPr>
              <a:t/>
            </a:r>
            <a:br>
              <a:rPr lang="en-US" sz="2000" dirty="0">
                <a:ln w="0"/>
                <a:latin typeface="Bernard MT Condensed" pitchFamily="18" charset="0"/>
              </a:rPr>
            </a:br>
            <a:r>
              <a:rPr lang="en-US" sz="2000" dirty="0">
                <a:ln w="0"/>
                <a:latin typeface="Bernard MT Condensed" pitchFamily="18" charset="0"/>
              </a:rPr>
              <a:t>(1)</a:t>
            </a:r>
          </a:p>
        </p:txBody>
      </p:sp>
      <p:sp>
        <p:nvSpPr>
          <p:cNvPr id="3" name="Content Placeholder 2"/>
          <p:cNvSpPr>
            <a:spLocks noGrp="1"/>
          </p:cNvSpPr>
          <p:nvPr>
            <p:ph idx="1"/>
          </p:nvPr>
        </p:nvSpPr>
        <p:spPr>
          <a:xfrm>
            <a:off x="1671741" y="221678"/>
            <a:ext cx="7049348" cy="6414642"/>
          </a:xfrm>
          <a:noFill/>
          <a:ln>
            <a:noFill/>
          </a:ln>
          <a:scene3d>
            <a:camera prst="orthographicFront"/>
            <a:lightRig rig="threePt" dir="t"/>
          </a:scene3d>
          <a:sp3d>
            <a:bevelT w="114300" prst="artDeco"/>
          </a:sp3d>
        </p:spPr>
        <p:txBody>
          <a:bodyPr>
            <a:noAutofit/>
          </a:bodyPr>
          <a:lstStyle/>
          <a:p>
            <a:pPr marL="234950" indent="-234950">
              <a:lnSpc>
                <a:spcPct val="120000"/>
              </a:lnSpc>
              <a:spcBef>
                <a:spcPts val="0"/>
              </a:spcBef>
              <a:buFont typeface="+mj-lt"/>
              <a:buAutoNum type="alphaUcPeriod"/>
            </a:pPr>
            <a:r>
              <a:rPr lang="en-US" sz="1400" dirty="0" err="1">
                <a:ln>
                  <a:solidFill>
                    <a:srgbClr val="FF0000"/>
                  </a:solidFill>
                </a:ln>
                <a:solidFill>
                  <a:srgbClr val="FF0000"/>
                </a:solidFill>
                <a:latin typeface="Comic Sans MS" panose="030F0702030302020204" pitchFamily="66" charset="0"/>
                <a:cs typeface="Arial" panose="020B0604020202020204" pitchFamily="34" charset="0"/>
              </a:rPr>
              <a:t>Latar</a:t>
            </a:r>
            <a:r>
              <a:rPr lang="en-US" sz="1400" dirty="0">
                <a:ln>
                  <a:solidFill>
                    <a:srgbClr val="FF0000"/>
                  </a:solidFill>
                </a:ln>
                <a:solidFill>
                  <a:srgbClr val="FF0000"/>
                </a:solidFill>
                <a:latin typeface="Comic Sans MS" panose="030F0702030302020204" pitchFamily="66" charset="0"/>
                <a:cs typeface="Arial" panose="020B0604020202020204" pitchFamily="34" charset="0"/>
              </a:rPr>
              <a:t> </a:t>
            </a:r>
            <a:r>
              <a:rPr lang="en-US" sz="1400" dirty="0" err="1" smtClean="0">
                <a:ln>
                  <a:solidFill>
                    <a:srgbClr val="FF0000"/>
                  </a:solidFill>
                </a:ln>
                <a:solidFill>
                  <a:srgbClr val="FF0000"/>
                </a:solidFill>
                <a:latin typeface="Comic Sans MS" panose="030F0702030302020204" pitchFamily="66" charset="0"/>
                <a:cs typeface="Arial" panose="020B0604020202020204" pitchFamily="34" charset="0"/>
              </a:rPr>
              <a:t>Belakang</a:t>
            </a:r>
            <a:endParaRPr lang="en-US" sz="1400" dirty="0" smtClean="0">
              <a:ln>
                <a:solidFill>
                  <a:srgbClr val="FF0000"/>
                </a:solidFill>
              </a:ln>
              <a:solidFill>
                <a:srgbClr val="FF0000"/>
              </a:solidFill>
              <a:latin typeface="Comic Sans MS" panose="030F0702030302020204" pitchFamily="66" charset="0"/>
              <a:cs typeface="Arial" panose="020B0604020202020204" pitchFamily="34" charset="0"/>
            </a:endParaRPr>
          </a:p>
          <a:p>
            <a:pPr marL="0" indent="0">
              <a:lnSpc>
                <a:spcPct val="120000"/>
              </a:lnSpc>
              <a:spcBef>
                <a:spcPts val="0"/>
              </a:spcBef>
              <a:buNone/>
            </a:pPr>
            <a:endParaRPr lang="en-US" sz="1400" dirty="0" smtClean="0">
              <a:ln>
                <a:solidFill>
                  <a:srgbClr val="FF0000"/>
                </a:solidFill>
              </a:ln>
              <a:solidFill>
                <a:srgbClr val="FF0000"/>
              </a:solidFill>
              <a:latin typeface="Comic Sans MS" panose="030F0702030302020204" pitchFamily="66" charset="0"/>
              <a:cs typeface="Arial" panose="020B0604020202020204" pitchFamily="34" charset="0"/>
            </a:endParaRPr>
          </a:p>
          <a:p>
            <a:pPr marL="234950" indent="0" algn="just">
              <a:lnSpc>
                <a:spcPct val="100000"/>
              </a:lnSpc>
              <a:spcBef>
                <a:spcPts val="0"/>
              </a:spcBef>
              <a:buNone/>
            </a:pPr>
            <a:r>
              <a:rPr lang="en-US" sz="1400" dirty="0" err="1" smtClean="0">
                <a:ln>
                  <a:solidFill>
                    <a:schemeClr val="tx1"/>
                  </a:solidFill>
                </a:ln>
                <a:latin typeface="Arial" pitchFamily="34" charset="0"/>
                <a:cs typeface="Arial" pitchFamily="34" charset="0"/>
              </a:rPr>
              <a:t>Memuat</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pemikiran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dan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alasan-alasan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perlunya</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penyusunan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naskah</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akademik</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sebagai</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acuan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pembentukan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rancangan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Peraturan</a:t>
            </a:r>
            <a:r>
              <a:rPr lang="en-US" sz="1400" dirty="0" smtClean="0">
                <a:ln>
                  <a:solidFill>
                    <a:schemeClr val="tx1"/>
                  </a:solidFill>
                </a:ln>
                <a:latin typeface="Arial" pitchFamily="34" charset="0"/>
                <a:cs typeface="Arial" pitchFamily="34" charset="0"/>
              </a:rPr>
              <a:t> Daerah</a:t>
            </a:r>
          </a:p>
          <a:p>
            <a:pPr marL="398463" indent="-163513" algn="just">
              <a:lnSpc>
                <a:spcPct val="100000"/>
              </a:lnSpc>
              <a:spcBef>
                <a:spcPts val="0"/>
              </a:spcBef>
              <a:buFont typeface="+mj-lt"/>
              <a:buAutoNum type="arabicPeriod"/>
            </a:pPr>
            <a:r>
              <a:rPr lang="en-US" sz="1400" dirty="0" err="1" smtClean="0">
                <a:ln>
                  <a:solidFill>
                    <a:schemeClr val="tx1"/>
                  </a:solidFill>
                </a:ln>
                <a:latin typeface="Arial" pitchFamily="34" charset="0"/>
                <a:cs typeface="Arial" pitchFamily="34" charset="0"/>
              </a:rPr>
              <a:t>Aspek</a:t>
            </a:r>
            <a:r>
              <a:rPr lang="en-US" sz="1400" dirty="0" smtClean="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filosofis</a:t>
            </a:r>
            <a:r>
              <a:rPr lang="en-US" sz="1400" dirty="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manusia</a:t>
            </a:r>
            <a:r>
              <a:rPr lang="en-US" sz="1400" dirty="0" smtClean="0">
                <a:ln>
                  <a:solidFill>
                    <a:schemeClr val="tx1"/>
                  </a:solidFill>
                </a:ln>
                <a:latin typeface="Arial" pitchFamily="34" charset="0"/>
                <a:cs typeface="Arial" pitchFamily="34" charset="0"/>
              </a:rPr>
              <a:t>;</a:t>
            </a:r>
            <a:endParaRPr lang="en-US" sz="1400" dirty="0">
              <a:ln>
                <a:solidFill>
                  <a:schemeClr val="tx1"/>
                </a:solidFill>
              </a:ln>
              <a:latin typeface="Arial" pitchFamily="34" charset="0"/>
              <a:cs typeface="Arial" pitchFamily="34" charset="0"/>
            </a:endParaRPr>
          </a:p>
          <a:p>
            <a:pPr marL="398463" indent="-163513" algn="just">
              <a:lnSpc>
                <a:spcPct val="100000"/>
              </a:lnSpc>
              <a:spcBef>
                <a:spcPts val="0"/>
              </a:spcBef>
              <a:buFont typeface="+mj-lt"/>
              <a:buAutoNum type="arabicPeriod"/>
            </a:pPr>
            <a:r>
              <a:rPr lang="en-US" sz="1400" dirty="0" err="1">
                <a:ln>
                  <a:solidFill>
                    <a:schemeClr val="tx1"/>
                  </a:solidFill>
                </a:ln>
                <a:latin typeface="Arial" pitchFamily="34" charset="0"/>
                <a:cs typeface="Arial" pitchFamily="34" charset="0"/>
              </a:rPr>
              <a:t>Kesenjangan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normatif</a:t>
            </a:r>
            <a:r>
              <a:rPr lang="en-US" sz="1400" dirty="0">
                <a:ln>
                  <a:solidFill>
                    <a:schemeClr val="tx1"/>
                  </a:solidFill>
                </a:ln>
                <a:latin typeface="Arial" pitchFamily="34" charset="0"/>
                <a:cs typeface="Arial" pitchFamily="34" charset="0"/>
              </a:rPr>
              <a:t>/das </a:t>
            </a:r>
            <a:r>
              <a:rPr lang="en-US" sz="1400" dirty="0" err="1">
                <a:ln>
                  <a:solidFill>
                    <a:schemeClr val="tx1"/>
                  </a:solidFill>
                </a:ln>
                <a:latin typeface="Arial" pitchFamily="34" charset="0"/>
                <a:cs typeface="Arial" pitchFamily="34" charset="0"/>
              </a:rPr>
              <a:t>solen</a:t>
            </a:r>
            <a:r>
              <a:rPr lang="en-US" sz="1400" dirty="0">
                <a:ln>
                  <a:solidFill>
                    <a:schemeClr val="tx1"/>
                  </a:solidFill>
                </a:ln>
                <a:latin typeface="Arial" pitchFamily="34" charset="0"/>
                <a:cs typeface="Arial" pitchFamily="34" charset="0"/>
              </a:rPr>
              <a:t> (UU No.11/2009, PP No.31/1980) </a:t>
            </a:r>
            <a:r>
              <a:rPr lang="en-US" sz="1400" dirty="0" err="1">
                <a:ln>
                  <a:solidFill>
                    <a:schemeClr val="tx1"/>
                  </a:solidFill>
                </a:ln>
                <a:latin typeface="Arial" pitchFamily="34" charset="0"/>
                <a:cs typeface="Arial" pitchFamily="34" charset="0"/>
              </a:rPr>
              <a:t>kewenangan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Pemda</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dalam</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menanggulangi</a:t>
            </a:r>
            <a:r>
              <a:rPr lang="en-US" sz="1400" dirty="0">
                <a:ln>
                  <a:solidFill>
                    <a:schemeClr val="tx1"/>
                  </a:solidFill>
                </a:ln>
                <a:latin typeface="Arial" pitchFamily="34" charset="0"/>
                <a:cs typeface="Arial" pitchFamily="34" charset="0"/>
              </a:rPr>
              <a:t> </a:t>
            </a:r>
            <a:r>
              <a:rPr lang="en-US" sz="1400" dirty="0" smtClean="0">
                <a:ln>
                  <a:solidFill>
                    <a:schemeClr val="tx1"/>
                  </a:solidFill>
                </a:ln>
                <a:latin typeface="Arial" pitchFamily="34" charset="0"/>
                <a:cs typeface="Arial" pitchFamily="34" charset="0"/>
              </a:rPr>
              <a:t>Tuna </a:t>
            </a:r>
            <a:r>
              <a:rPr lang="en-US" sz="1400" dirty="0" err="1" smtClean="0">
                <a:ln>
                  <a:solidFill>
                    <a:schemeClr val="tx1"/>
                  </a:solidFill>
                </a:ln>
                <a:latin typeface="Arial" pitchFamily="34" charset="0"/>
                <a:cs typeface="Arial" pitchFamily="34" charset="0"/>
              </a:rPr>
              <a:t>Sosial</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dan</a:t>
            </a:r>
            <a:r>
              <a:rPr lang="en-US" sz="1400" dirty="0" smtClean="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empirik</a:t>
            </a:r>
            <a:r>
              <a:rPr lang="en-US" sz="1400" dirty="0">
                <a:ln>
                  <a:solidFill>
                    <a:schemeClr val="tx1"/>
                  </a:solidFill>
                </a:ln>
                <a:latin typeface="Arial" pitchFamily="34" charset="0"/>
                <a:cs typeface="Arial" pitchFamily="34" charset="0"/>
              </a:rPr>
              <a:t>/das sein </a:t>
            </a:r>
            <a:r>
              <a:rPr lang="en-US" sz="1400" dirty="0" err="1">
                <a:ln>
                  <a:solidFill>
                    <a:schemeClr val="tx1"/>
                  </a:solidFill>
                </a:ln>
                <a:latin typeface="Arial" pitchFamily="34" charset="0"/>
                <a:cs typeface="Arial" pitchFamily="34" charset="0"/>
              </a:rPr>
              <a:t>ada</a:t>
            </a:r>
            <a:r>
              <a:rPr lang="en-US" sz="1400" dirty="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kemiskinan</a:t>
            </a:r>
            <a:r>
              <a:rPr lang="en-US" sz="1400" dirty="0" smtClean="0">
                <a:ln>
                  <a:solidFill>
                    <a:schemeClr val="tx1"/>
                  </a:solidFill>
                </a:ln>
                <a:latin typeface="Arial" pitchFamily="34" charset="0"/>
                <a:cs typeface="Arial" pitchFamily="34" charset="0"/>
              </a:rPr>
              <a:t> </a:t>
            </a:r>
            <a:r>
              <a:rPr lang="en-US" sz="1400" dirty="0">
                <a:ln>
                  <a:solidFill>
                    <a:schemeClr val="tx1"/>
                  </a:solidFill>
                </a:ln>
                <a:latin typeface="Arial" pitchFamily="34" charset="0"/>
                <a:cs typeface="Arial" pitchFamily="34" charset="0"/>
              </a:rPr>
              <a:t>dan </a:t>
            </a:r>
            <a:r>
              <a:rPr lang="en-US" sz="1400" dirty="0" err="1">
                <a:ln>
                  <a:solidFill>
                    <a:schemeClr val="tx1"/>
                  </a:solidFill>
                </a:ln>
                <a:latin typeface="Arial" pitchFamily="34" charset="0"/>
                <a:cs typeface="Arial" pitchFamily="34" charset="0"/>
              </a:rPr>
              <a:t>pengangguran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sebagai</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faktor</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terjadinya</a:t>
            </a:r>
            <a:r>
              <a:rPr lang="en-US" sz="1400" dirty="0">
                <a:ln>
                  <a:solidFill>
                    <a:schemeClr val="tx1"/>
                  </a:solidFill>
                </a:ln>
                <a:latin typeface="Arial" pitchFamily="34" charset="0"/>
                <a:cs typeface="Arial" pitchFamily="34" charset="0"/>
              </a:rPr>
              <a:t> </a:t>
            </a:r>
            <a:r>
              <a:rPr lang="en-US" sz="1400" dirty="0" smtClean="0">
                <a:ln>
                  <a:solidFill>
                    <a:schemeClr val="tx1"/>
                  </a:solidFill>
                </a:ln>
                <a:latin typeface="Arial" pitchFamily="34" charset="0"/>
                <a:cs typeface="Arial" pitchFamily="34" charset="0"/>
              </a:rPr>
              <a:t>Tuna </a:t>
            </a:r>
            <a:r>
              <a:rPr lang="en-US" sz="1400" dirty="0" err="1" smtClean="0">
                <a:ln>
                  <a:solidFill>
                    <a:schemeClr val="tx1"/>
                  </a:solidFill>
                </a:ln>
                <a:latin typeface="Arial" pitchFamily="34" charset="0"/>
                <a:cs typeface="Arial" pitchFamily="34" charset="0"/>
              </a:rPr>
              <a:t>Sosial</a:t>
            </a:r>
            <a:endParaRPr lang="en-US" sz="1400" dirty="0">
              <a:ln>
                <a:solidFill>
                  <a:schemeClr val="tx1"/>
                </a:solidFill>
              </a:ln>
              <a:latin typeface="Arial" pitchFamily="34" charset="0"/>
              <a:cs typeface="Arial" pitchFamily="34" charset="0"/>
            </a:endParaRPr>
          </a:p>
          <a:p>
            <a:pPr marL="398463" indent="-163513" algn="just">
              <a:lnSpc>
                <a:spcPct val="100000"/>
              </a:lnSpc>
              <a:spcBef>
                <a:spcPts val="0"/>
              </a:spcBef>
              <a:buFont typeface="+mj-lt"/>
              <a:buAutoNum type="arabicPeriod"/>
            </a:pPr>
            <a:r>
              <a:rPr lang="en-US" sz="1400" dirty="0" err="1">
                <a:ln>
                  <a:solidFill>
                    <a:schemeClr val="tx1"/>
                  </a:solidFill>
                </a:ln>
                <a:latin typeface="Arial" pitchFamily="34" charset="0"/>
                <a:cs typeface="Arial" pitchFamily="34" charset="0"/>
              </a:rPr>
              <a:t>Diperlukan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peraturan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daerah</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dalam</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menanggulangi</a:t>
            </a:r>
            <a:r>
              <a:rPr lang="en-US" sz="1400" dirty="0">
                <a:ln>
                  <a:solidFill>
                    <a:schemeClr val="tx1"/>
                  </a:solidFill>
                </a:ln>
                <a:latin typeface="Arial" pitchFamily="34" charset="0"/>
                <a:cs typeface="Arial" pitchFamily="34" charset="0"/>
              </a:rPr>
              <a:t> </a:t>
            </a:r>
            <a:r>
              <a:rPr lang="en-US" sz="1400" dirty="0" smtClean="0">
                <a:ln>
                  <a:solidFill>
                    <a:schemeClr val="tx1"/>
                  </a:solidFill>
                </a:ln>
                <a:latin typeface="Arial" pitchFamily="34" charset="0"/>
                <a:cs typeface="Arial" pitchFamily="34" charset="0"/>
              </a:rPr>
              <a:t>Tuna </a:t>
            </a:r>
            <a:r>
              <a:rPr lang="en-US" sz="1400" dirty="0" err="1" smtClean="0">
                <a:ln>
                  <a:solidFill>
                    <a:schemeClr val="tx1"/>
                  </a:solidFill>
                </a:ln>
                <a:latin typeface="Arial" pitchFamily="34" charset="0"/>
                <a:cs typeface="Arial" pitchFamily="34" charset="0"/>
              </a:rPr>
              <a:t>Sosial</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dalam</a:t>
            </a:r>
            <a:r>
              <a:rPr lang="en-US" sz="1400" dirty="0" smtClean="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rangka</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mewujudkan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kepastian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hukum</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ketertiban</a:t>
            </a:r>
            <a:r>
              <a:rPr lang="en-US" sz="1400" dirty="0">
                <a:ln>
                  <a:solidFill>
                    <a:schemeClr val="tx1"/>
                  </a:solidFill>
                </a:ln>
                <a:latin typeface="Arial" pitchFamily="34" charset="0"/>
                <a:cs typeface="Arial" pitchFamily="34" charset="0"/>
              </a:rPr>
              <a:t>, dan </a:t>
            </a:r>
            <a:r>
              <a:rPr lang="en-US" sz="1400" dirty="0" err="1">
                <a:ln>
                  <a:solidFill>
                    <a:schemeClr val="tx1"/>
                  </a:solidFill>
                </a:ln>
                <a:latin typeface="Arial" pitchFamily="34" charset="0"/>
                <a:cs typeface="Arial" pitchFamily="34" charset="0"/>
              </a:rPr>
              <a:t>keadilan</a:t>
            </a:r>
            <a:r>
              <a:rPr lang="en-US" sz="1400" dirty="0">
                <a:ln>
                  <a:solidFill>
                    <a:schemeClr val="tx1"/>
                  </a:solidFill>
                </a:ln>
                <a:latin typeface="Arial" pitchFamily="34" charset="0"/>
                <a:cs typeface="Arial" pitchFamily="34" charset="0"/>
              </a:rPr>
              <a:t>;</a:t>
            </a:r>
          </a:p>
          <a:p>
            <a:pPr marL="398463" indent="-163513" algn="just">
              <a:lnSpc>
                <a:spcPct val="100000"/>
              </a:lnSpc>
              <a:spcBef>
                <a:spcPts val="0"/>
              </a:spcBef>
              <a:buFont typeface="+mj-lt"/>
              <a:buAutoNum type="arabicPeriod"/>
            </a:pPr>
            <a:r>
              <a:rPr lang="en-US" sz="1400" dirty="0" err="1" smtClean="0">
                <a:ln>
                  <a:solidFill>
                    <a:schemeClr val="tx1"/>
                  </a:solidFill>
                </a:ln>
                <a:latin typeface="Arial" pitchFamily="34" charset="0"/>
                <a:cs typeface="Arial" pitchFamily="34" charset="0"/>
              </a:rPr>
              <a:t>Pasal</a:t>
            </a:r>
            <a:r>
              <a:rPr lang="en-US" sz="1400" dirty="0" smtClean="0">
                <a:ln>
                  <a:solidFill>
                    <a:schemeClr val="tx1"/>
                  </a:solidFill>
                </a:ln>
                <a:latin typeface="Arial" pitchFamily="34" charset="0"/>
                <a:cs typeface="Arial" pitchFamily="34" charset="0"/>
              </a:rPr>
              <a:t> 40 </a:t>
            </a:r>
            <a:r>
              <a:rPr lang="en-US" sz="1400" dirty="0" err="1" smtClean="0">
                <a:ln>
                  <a:solidFill>
                    <a:schemeClr val="tx1"/>
                  </a:solidFill>
                </a:ln>
                <a:latin typeface="Arial" pitchFamily="34" charset="0"/>
                <a:cs typeface="Arial" pitchFamily="34" charset="0"/>
              </a:rPr>
              <a:t>Perda</a:t>
            </a:r>
            <a:r>
              <a:rPr lang="en-US" sz="1400" dirty="0" smtClean="0">
                <a:ln>
                  <a:solidFill>
                    <a:schemeClr val="tx1"/>
                  </a:solidFill>
                </a:ln>
                <a:latin typeface="Arial" pitchFamily="34" charset="0"/>
                <a:cs typeface="Arial" pitchFamily="34" charset="0"/>
              </a:rPr>
              <a:t> No.1 </a:t>
            </a:r>
            <a:r>
              <a:rPr lang="en-US" sz="1400" dirty="0" err="1" smtClean="0">
                <a:ln>
                  <a:solidFill>
                    <a:schemeClr val="tx1"/>
                  </a:solidFill>
                </a:ln>
                <a:latin typeface="Arial" pitchFamily="34" charset="0"/>
                <a:cs typeface="Arial" pitchFamily="34" charset="0"/>
              </a:rPr>
              <a:t>Tahun</a:t>
            </a:r>
            <a:r>
              <a:rPr lang="en-US" sz="1400" dirty="0" smtClean="0">
                <a:ln>
                  <a:solidFill>
                    <a:schemeClr val="tx1"/>
                  </a:solidFill>
                </a:ln>
                <a:latin typeface="Arial" pitchFamily="34" charset="0"/>
                <a:cs typeface="Arial" pitchFamily="34" charset="0"/>
              </a:rPr>
              <a:t> 2016 </a:t>
            </a:r>
            <a:r>
              <a:rPr lang="en-US" sz="1400" dirty="0" err="1" smtClean="0">
                <a:ln>
                  <a:solidFill>
                    <a:schemeClr val="tx1"/>
                  </a:solidFill>
                </a:ln>
                <a:latin typeface="Arial" pitchFamily="34" charset="0"/>
                <a:cs typeface="Arial" pitchFamily="34" charset="0"/>
              </a:rPr>
              <a:t>memerintahkan</a:t>
            </a:r>
            <a:r>
              <a:rPr lang="en-US" sz="1400" dirty="0" smtClean="0">
                <a:ln>
                  <a:solidFill>
                    <a:schemeClr val="tx1"/>
                  </a:solidFill>
                </a:ln>
                <a:latin typeface="Arial" pitchFamily="34" charset="0"/>
                <a:cs typeface="Arial" pitchFamily="34" charset="0"/>
              </a:rPr>
              <a:t> Tuna </a:t>
            </a:r>
            <a:r>
              <a:rPr lang="en-US" sz="1400" dirty="0" err="1" smtClean="0">
                <a:ln>
                  <a:solidFill>
                    <a:schemeClr val="tx1"/>
                  </a:solidFill>
                </a:ln>
                <a:latin typeface="Arial" pitchFamily="34" charset="0"/>
                <a:cs typeface="Arial" pitchFamily="34" charset="0"/>
              </a:rPr>
              <a:t>Sosial</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dibuat</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tersendiri</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dalam</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suatu</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Peraturan</a:t>
            </a:r>
            <a:r>
              <a:rPr lang="en-US" sz="1400" dirty="0" smtClean="0">
                <a:ln>
                  <a:solidFill>
                    <a:schemeClr val="tx1"/>
                  </a:solidFill>
                </a:ln>
                <a:latin typeface="Arial" pitchFamily="34" charset="0"/>
                <a:cs typeface="Arial" pitchFamily="34" charset="0"/>
              </a:rPr>
              <a:t> Daerah</a:t>
            </a:r>
            <a:endParaRPr lang="en-US" sz="1400" dirty="0">
              <a:ln>
                <a:solidFill>
                  <a:schemeClr val="tx1"/>
                </a:solidFill>
              </a:ln>
              <a:latin typeface="Comic Sans MS" panose="030F0702030302020204" pitchFamily="66" charset="0"/>
              <a:cs typeface="Arial" panose="020B0604020202020204" pitchFamily="34" charset="0"/>
            </a:endParaRPr>
          </a:p>
          <a:p>
            <a:pPr marL="234950" indent="-234950" algn="just">
              <a:lnSpc>
                <a:spcPct val="120000"/>
              </a:lnSpc>
              <a:spcBef>
                <a:spcPts val="0"/>
              </a:spcBef>
              <a:buAutoNum type="alphaUcPeriod" startAt="2"/>
            </a:pPr>
            <a:endParaRPr lang="en-US" sz="1400" dirty="0" smtClean="0">
              <a:ln>
                <a:solidFill>
                  <a:srgbClr val="FF0000"/>
                </a:solidFill>
              </a:ln>
              <a:solidFill>
                <a:srgbClr val="FF0000"/>
              </a:solidFill>
              <a:latin typeface="Comic Sans MS" panose="030F0702030302020204" pitchFamily="66" charset="0"/>
              <a:cs typeface="Arial" panose="020B0604020202020204" pitchFamily="34" charset="0"/>
            </a:endParaRPr>
          </a:p>
          <a:p>
            <a:pPr marL="234950" indent="-234950" algn="just">
              <a:lnSpc>
                <a:spcPct val="120000"/>
              </a:lnSpc>
              <a:spcBef>
                <a:spcPts val="0"/>
              </a:spcBef>
              <a:buAutoNum type="alphaUcPeriod" startAt="2"/>
            </a:pPr>
            <a:r>
              <a:rPr lang="en-US" sz="1400" dirty="0" err="1" smtClean="0">
                <a:ln>
                  <a:solidFill>
                    <a:srgbClr val="FF0000"/>
                  </a:solidFill>
                </a:ln>
                <a:solidFill>
                  <a:srgbClr val="FF0000"/>
                </a:solidFill>
                <a:latin typeface="Comic Sans MS" panose="030F0702030302020204" pitchFamily="66" charset="0"/>
                <a:cs typeface="Arial" panose="020B0604020202020204" pitchFamily="34" charset="0"/>
              </a:rPr>
              <a:t>Identifikasi</a:t>
            </a:r>
            <a:r>
              <a:rPr lang="en-US" sz="1400" dirty="0" smtClean="0">
                <a:ln>
                  <a:solidFill>
                    <a:srgbClr val="FF0000"/>
                  </a:solidFill>
                </a:ln>
                <a:solidFill>
                  <a:srgbClr val="FF0000"/>
                </a:solidFill>
                <a:latin typeface="Comic Sans MS" panose="030F0702030302020204" pitchFamily="66" charset="0"/>
                <a:cs typeface="Arial" panose="020B0604020202020204" pitchFamily="34" charset="0"/>
              </a:rPr>
              <a:t> </a:t>
            </a:r>
            <a:r>
              <a:rPr lang="en-US" sz="1400" dirty="0" err="1">
                <a:ln>
                  <a:solidFill>
                    <a:srgbClr val="FF0000"/>
                  </a:solidFill>
                </a:ln>
                <a:solidFill>
                  <a:srgbClr val="FF0000"/>
                </a:solidFill>
                <a:latin typeface="Comic Sans MS" panose="030F0702030302020204" pitchFamily="66" charset="0"/>
                <a:cs typeface="Arial" panose="020B0604020202020204" pitchFamily="34" charset="0"/>
              </a:rPr>
              <a:t>Masalah</a:t>
            </a:r>
            <a:endParaRPr lang="en-US" sz="1400" dirty="0">
              <a:ln>
                <a:solidFill>
                  <a:srgbClr val="FF0000"/>
                </a:solidFill>
              </a:ln>
              <a:solidFill>
                <a:srgbClr val="FF0000"/>
              </a:solidFill>
              <a:latin typeface="Comic Sans MS" panose="030F0702030302020204" pitchFamily="66" charset="0"/>
              <a:cs typeface="Arial" panose="020B0604020202020204" pitchFamily="34" charset="0"/>
            </a:endParaRPr>
          </a:p>
          <a:p>
            <a:pPr marL="234950" indent="0" algn="just">
              <a:lnSpc>
                <a:spcPct val="120000"/>
              </a:lnSpc>
              <a:spcBef>
                <a:spcPts val="0"/>
              </a:spcBef>
              <a:buNone/>
            </a:pPr>
            <a:r>
              <a:rPr lang="en-US" sz="1400" dirty="0" err="1">
                <a:ln>
                  <a:solidFill>
                    <a:schemeClr val="tx1"/>
                  </a:solidFill>
                </a:ln>
                <a:latin typeface="Comic Sans MS" panose="030F0702030302020204" pitchFamily="66" charset="0"/>
                <a:cs typeface="Arial" panose="020B0604020202020204" pitchFamily="34" charset="0"/>
              </a:rPr>
              <a:t>Memuat</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rumusan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mengenai</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masalah</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apa</a:t>
            </a:r>
            <a:r>
              <a:rPr lang="en-US" sz="1400" dirty="0">
                <a:ln>
                  <a:solidFill>
                    <a:schemeClr val="tx1"/>
                  </a:solidFill>
                </a:ln>
                <a:latin typeface="Comic Sans MS" panose="030F0702030302020204" pitchFamily="66" charset="0"/>
                <a:cs typeface="Arial" panose="020B0604020202020204" pitchFamily="34" charset="0"/>
              </a:rPr>
              <a:t> yang </a:t>
            </a:r>
            <a:r>
              <a:rPr lang="en-US" sz="1400" dirty="0" err="1">
                <a:ln>
                  <a:solidFill>
                    <a:schemeClr val="tx1"/>
                  </a:solidFill>
                </a:ln>
                <a:latin typeface="Comic Sans MS" panose="030F0702030302020204" pitchFamily="66" charset="0"/>
                <a:cs typeface="Arial" panose="020B0604020202020204" pitchFamily="34" charset="0"/>
              </a:rPr>
              <a:t>akan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ditemukan</a:t>
            </a:r>
            <a:r>
              <a:rPr lang="en-US" sz="1400" dirty="0">
                <a:ln>
                  <a:solidFill>
                    <a:schemeClr val="tx1"/>
                  </a:solidFill>
                </a:ln>
                <a:latin typeface="Comic Sans MS" panose="030F0702030302020204" pitchFamily="66" charset="0"/>
                <a:cs typeface="Arial" panose="020B0604020202020204" pitchFamily="34" charset="0"/>
              </a:rPr>
              <a:t> dan </a:t>
            </a:r>
            <a:r>
              <a:rPr lang="en-US" sz="1400" dirty="0" err="1">
                <a:ln>
                  <a:solidFill>
                    <a:schemeClr val="tx1"/>
                  </a:solidFill>
                </a:ln>
                <a:latin typeface="Comic Sans MS" panose="030F0702030302020204" pitchFamily="66" charset="0"/>
                <a:cs typeface="Arial" panose="020B0604020202020204" pitchFamily="34" charset="0"/>
              </a:rPr>
              <a:t>diuraikan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dalam</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Naskah</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Akademik</a:t>
            </a:r>
            <a:endParaRPr lang="en-US" sz="1400" dirty="0">
              <a:ln>
                <a:solidFill>
                  <a:schemeClr val="tx1"/>
                </a:solidFill>
              </a:ln>
              <a:latin typeface="Comic Sans MS" panose="030F0702030302020204" pitchFamily="66" charset="0"/>
              <a:cs typeface="Arial" panose="020B0604020202020204" pitchFamily="34" charset="0"/>
            </a:endParaRPr>
          </a:p>
          <a:p>
            <a:pPr marL="398463" indent="-163513" algn="just">
              <a:lnSpc>
                <a:spcPct val="100000"/>
              </a:lnSpc>
              <a:spcBef>
                <a:spcPts val="0"/>
              </a:spcBef>
              <a:buFont typeface="+mj-lt"/>
              <a:buAutoNum type="arabicPeriod"/>
            </a:pPr>
            <a:r>
              <a:rPr lang="en-US" sz="1400" dirty="0" err="1">
                <a:ln>
                  <a:solidFill>
                    <a:schemeClr val="tx1"/>
                  </a:solidFill>
                </a:ln>
                <a:latin typeface="Comic Sans MS" panose="030F0702030302020204" pitchFamily="66" charset="0"/>
                <a:cs typeface="Arial" panose="020B0604020202020204" pitchFamily="34" charset="0"/>
              </a:rPr>
              <a:t>eksistensi</a:t>
            </a:r>
            <a:r>
              <a:rPr lang="en-US" sz="1400" dirty="0">
                <a:ln>
                  <a:solidFill>
                    <a:schemeClr val="tx1"/>
                  </a:solidFill>
                </a:ln>
                <a:latin typeface="Comic Sans MS" panose="030F0702030302020204" pitchFamily="66" charset="0"/>
                <a:cs typeface="Arial" panose="020B0604020202020204" pitchFamily="34" charset="0"/>
              </a:rPr>
              <a:t> </a:t>
            </a:r>
            <a:r>
              <a:rPr lang="en-US" sz="1400" dirty="0" smtClean="0">
                <a:ln>
                  <a:solidFill>
                    <a:schemeClr val="tx1"/>
                  </a:solidFill>
                </a:ln>
                <a:latin typeface="Comic Sans MS" panose="030F0702030302020204" pitchFamily="66" charset="0"/>
                <a:cs typeface="Arial" panose="020B0604020202020204" pitchFamily="34" charset="0"/>
              </a:rPr>
              <a:t>Tuna </a:t>
            </a:r>
            <a:r>
              <a:rPr lang="en-US" sz="1400" dirty="0" err="1" smtClean="0">
                <a:ln>
                  <a:solidFill>
                    <a:schemeClr val="tx1"/>
                  </a:solidFill>
                </a:ln>
                <a:latin typeface="Comic Sans MS" panose="030F0702030302020204" pitchFamily="66" charset="0"/>
                <a:cs typeface="Arial" panose="020B0604020202020204" pitchFamily="34" charset="0"/>
              </a:rPr>
              <a:t>Sosial</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sbg</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masyarakat</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rentan</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sosial</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ekonomi</a:t>
            </a:r>
            <a:r>
              <a:rPr lang="en-US" sz="1400" dirty="0" smtClean="0">
                <a:ln>
                  <a:solidFill>
                    <a:schemeClr val="tx1"/>
                  </a:solidFill>
                </a:ln>
                <a:latin typeface="Comic Sans MS" panose="030F0702030302020204" pitchFamily="66" charset="0"/>
                <a:cs typeface="Arial" panose="020B0604020202020204" pitchFamily="34" charset="0"/>
              </a:rPr>
              <a:t> yang </a:t>
            </a:r>
            <a:r>
              <a:rPr lang="en-US" sz="1400" dirty="0" err="1" smtClean="0">
                <a:ln>
                  <a:solidFill>
                    <a:schemeClr val="tx1"/>
                  </a:solidFill>
                </a:ln>
                <a:latin typeface="Comic Sans MS" panose="030F0702030302020204" pitchFamily="66" charset="0"/>
                <a:cs typeface="Arial" panose="020B0604020202020204" pitchFamily="34" charset="0"/>
              </a:rPr>
              <a:t>perilakunya</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menyimpang</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dari</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norma</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seharusnya</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mereka</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memiliki</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hak</a:t>
            </a:r>
            <a:r>
              <a:rPr lang="en-US" sz="1400" dirty="0" smtClean="0">
                <a:ln>
                  <a:solidFill>
                    <a:schemeClr val="tx1"/>
                  </a:solidFill>
                </a:ln>
                <a:latin typeface="Comic Sans MS" panose="030F0702030302020204" pitchFamily="66" charset="0"/>
                <a:cs typeface="Arial" panose="020B0604020202020204" pitchFamily="34" charset="0"/>
              </a:rPr>
              <a:t> yang </a:t>
            </a:r>
            <a:r>
              <a:rPr lang="en-US" sz="1400" dirty="0" err="1" smtClean="0">
                <a:ln>
                  <a:solidFill>
                    <a:schemeClr val="tx1"/>
                  </a:solidFill>
                </a:ln>
                <a:latin typeface="Comic Sans MS" panose="030F0702030302020204" pitchFamily="66" charset="0"/>
                <a:cs typeface="Arial" panose="020B0604020202020204" pitchFamily="34" charset="0"/>
              </a:rPr>
              <a:t>sama</a:t>
            </a:r>
            <a:endParaRPr lang="en-US" sz="1400" dirty="0">
              <a:ln>
                <a:solidFill>
                  <a:schemeClr val="tx1"/>
                </a:solidFill>
              </a:ln>
              <a:latin typeface="Comic Sans MS" panose="030F0702030302020204" pitchFamily="66" charset="0"/>
              <a:cs typeface="Arial" panose="020B0604020202020204" pitchFamily="34" charset="0"/>
            </a:endParaRPr>
          </a:p>
          <a:p>
            <a:pPr marL="398463" indent="-163513" algn="just">
              <a:lnSpc>
                <a:spcPct val="100000"/>
              </a:lnSpc>
              <a:spcBef>
                <a:spcPts val="0"/>
              </a:spcBef>
              <a:buFont typeface="+mj-lt"/>
              <a:buAutoNum type="arabicPeriod"/>
            </a:pPr>
            <a:r>
              <a:rPr lang="en-US" sz="1400" dirty="0" err="1">
                <a:ln>
                  <a:solidFill>
                    <a:schemeClr val="tx1"/>
                  </a:solidFill>
                </a:ln>
                <a:latin typeface="Comic Sans MS" panose="030F0702030302020204" pitchFamily="66" charset="0"/>
                <a:cs typeface="Arial" panose="020B0604020202020204" pitchFamily="34" charset="0"/>
              </a:rPr>
              <a:t>Dalam</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rangka</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kepastian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hukum</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ketertiban</a:t>
            </a:r>
            <a:r>
              <a:rPr lang="en-US" sz="1400" dirty="0">
                <a:ln>
                  <a:solidFill>
                    <a:schemeClr val="tx1"/>
                  </a:solidFill>
                </a:ln>
                <a:latin typeface="Comic Sans MS" panose="030F0702030302020204" pitchFamily="66" charset="0"/>
                <a:cs typeface="Arial" panose="020B0604020202020204" pitchFamily="34" charset="0"/>
              </a:rPr>
              <a:t> dan </a:t>
            </a:r>
            <a:r>
              <a:rPr lang="en-US" sz="1400" dirty="0" err="1">
                <a:ln>
                  <a:solidFill>
                    <a:schemeClr val="tx1"/>
                  </a:solidFill>
                </a:ln>
                <a:latin typeface="Comic Sans MS" panose="030F0702030302020204" pitchFamily="66" charset="0"/>
                <a:cs typeface="Arial" panose="020B0604020202020204" pitchFamily="34" charset="0"/>
              </a:rPr>
              <a:t>keadilan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diperlukan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Rancangan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Peraturan</a:t>
            </a:r>
            <a:r>
              <a:rPr lang="en-US" sz="1400" dirty="0">
                <a:ln>
                  <a:solidFill>
                    <a:schemeClr val="tx1"/>
                  </a:solidFill>
                </a:ln>
                <a:latin typeface="Comic Sans MS" panose="030F0702030302020204" pitchFamily="66" charset="0"/>
                <a:cs typeface="Arial" panose="020B0604020202020204" pitchFamily="34" charset="0"/>
              </a:rPr>
              <a:t> Daerah </a:t>
            </a:r>
            <a:r>
              <a:rPr lang="en-US" sz="1400" dirty="0" err="1">
                <a:ln>
                  <a:solidFill>
                    <a:schemeClr val="tx1"/>
                  </a:solidFill>
                </a:ln>
                <a:latin typeface="Comic Sans MS" panose="030F0702030302020204" pitchFamily="66" charset="0"/>
                <a:cs typeface="Arial" panose="020B0604020202020204" pitchFamily="34" charset="0"/>
              </a:rPr>
              <a:t>dalam</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penyelenggaraan</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tertib</a:t>
            </a:r>
            <a:r>
              <a:rPr lang="en-US" sz="1400" dirty="0" smtClean="0">
                <a:ln>
                  <a:solidFill>
                    <a:schemeClr val="tx1"/>
                  </a:solidFill>
                </a:ln>
                <a:latin typeface="Comic Sans MS" panose="030F0702030302020204" pitchFamily="66" charset="0"/>
                <a:cs typeface="Arial" panose="020B0604020202020204" pitchFamily="34" charset="0"/>
              </a:rPr>
              <a:t> Tuna </a:t>
            </a:r>
            <a:r>
              <a:rPr lang="en-US" sz="1400" dirty="0" err="1" smtClean="0">
                <a:ln>
                  <a:solidFill>
                    <a:schemeClr val="tx1"/>
                  </a:solidFill>
                </a:ln>
                <a:latin typeface="Comic Sans MS" panose="030F0702030302020204" pitchFamily="66" charset="0"/>
                <a:cs typeface="Arial" panose="020B0604020202020204" pitchFamily="34" charset="0"/>
              </a:rPr>
              <a:t>Sosial</a:t>
            </a:r>
            <a:r>
              <a:rPr lang="en-US" sz="1400" dirty="0" smtClean="0">
                <a:ln>
                  <a:solidFill>
                    <a:schemeClr val="tx1"/>
                  </a:solidFill>
                </a:ln>
                <a:latin typeface="Comic Sans MS" panose="030F0702030302020204" pitchFamily="66" charset="0"/>
                <a:cs typeface="Arial" panose="020B0604020202020204" pitchFamily="34" charset="0"/>
              </a:rPr>
              <a:t>; </a:t>
            </a:r>
            <a:endParaRPr lang="en-US" sz="1400" dirty="0">
              <a:ln>
                <a:solidFill>
                  <a:schemeClr val="tx1"/>
                </a:solidFill>
              </a:ln>
              <a:latin typeface="Comic Sans MS" panose="030F0702030302020204" pitchFamily="66" charset="0"/>
              <a:cs typeface="Arial" panose="020B0604020202020204" pitchFamily="34" charset="0"/>
            </a:endParaRPr>
          </a:p>
          <a:p>
            <a:pPr marL="398463" indent="-163513" algn="just">
              <a:lnSpc>
                <a:spcPct val="100000"/>
              </a:lnSpc>
              <a:spcBef>
                <a:spcPts val="0"/>
              </a:spcBef>
              <a:buFont typeface="+mj-lt"/>
              <a:buAutoNum type="arabicPeriod"/>
            </a:pPr>
            <a:r>
              <a:rPr lang="en-US" sz="1400" dirty="0" err="1">
                <a:ln>
                  <a:solidFill>
                    <a:schemeClr val="tx1"/>
                  </a:solidFill>
                </a:ln>
                <a:latin typeface="Comic Sans MS" panose="030F0702030302020204" pitchFamily="66" charset="0"/>
                <a:cs typeface="Arial" panose="020B0604020202020204" pitchFamily="34" charset="0"/>
              </a:rPr>
              <a:t>Rancangan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Peraturan</a:t>
            </a:r>
            <a:r>
              <a:rPr lang="en-US" sz="1400" dirty="0">
                <a:ln>
                  <a:solidFill>
                    <a:schemeClr val="tx1"/>
                  </a:solidFill>
                </a:ln>
                <a:latin typeface="Comic Sans MS" panose="030F0702030302020204" pitchFamily="66" charset="0"/>
                <a:cs typeface="Arial" panose="020B0604020202020204" pitchFamily="34" charset="0"/>
              </a:rPr>
              <a:t> Daerah </a:t>
            </a:r>
            <a:r>
              <a:rPr lang="en-US" sz="1400" dirty="0" err="1">
                <a:ln>
                  <a:solidFill>
                    <a:schemeClr val="tx1"/>
                  </a:solidFill>
                </a:ln>
                <a:latin typeface="Comic Sans MS" panose="030F0702030302020204" pitchFamily="66" charset="0"/>
                <a:cs typeface="Arial" panose="020B0604020202020204" pitchFamily="34" charset="0"/>
              </a:rPr>
              <a:t>tentang</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Penyelenggaraan</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Tertib</a:t>
            </a:r>
            <a:r>
              <a:rPr lang="en-US" sz="1400" dirty="0" smtClean="0">
                <a:ln>
                  <a:solidFill>
                    <a:schemeClr val="tx1"/>
                  </a:solidFill>
                </a:ln>
                <a:latin typeface="Comic Sans MS" panose="030F0702030302020204" pitchFamily="66" charset="0"/>
                <a:cs typeface="Arial" panose="020B0604020202020204" pitchFamily="34" charset="0"/>
              </a:rPr>
              <a:t> Tuna </a:t>
            </a:r>
            <a:r>
              <a:rPr lang="en-US" sz="1400" dirty="0" err="1" smtClean="0">
                <a:ln>
                  <a:solidFill>
                    <a:schemeClr val="tx1"/>
                  </a:solidFill>
                </a:ln>
                <a:latin typeface="Comic Sans MS" panose="030F0702030302020204" pitchFamily="66" charset="0"/>
                <a:cs typeface="Arial" panose="020B0604020202020204" pitchFamily="34" charset="0"/>
              </a:rPr>
              <a:t>Sosial</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harus</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berlandaskan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filosofis</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sosiologis</a:t>
            </a:r>
            <a:r>
              <a:rPr lang="en-US" sz="1400" dirty="0">
                <a:ln>
                  <a:solidFill>
                    <a:schemeClr val="tx1"/>
                  </a:solidFill>
                </a:ln>
                <a:latin typeface="Comic Sans MS" panose="030F0702030302020204" pitchFamily="66" charset="0"/>
                <a:cs typeface="Arial" panose="020B0604020202020204" pitchFamily="34" charset="0"/>
              </a:rPr>
              <a:t> dan </a:t>
            </a:r>
            <a:r>
              <a:rPr lang="en-US" sz="1400" dirty="0" err="1">
                <a:ln>
                  <a:solidFill>
                    <a:schemeClr val="tx1"/>
                  </a:solidFill>
                </a:ln>
                <a:latin typeface="Comic Sans MS" panose="030F0702030302020204" pitchFamily="66" charset="0"/>
                <a:cs typeface="Arial" panose="020B0604020202020204" pitchFamily="34" charset="0"/>
              </a:rPr>
              <a:t>yuridis</a:t>
            </a:r>
            <a:r>
              <a:rPr lang="en-US" sz="1400" dirty="0">
                <a:ln>
                  <a:solidFill>
                    <a:schemeClr val="tx1"/>
                  </a:solidFill>
                </a:ln>
                <a:latin typeface="Comic Sans MS" panose="030F0702030302020204" pitchFamily="66" charset="0"/>
                <a:cs typeface="Arial" panose="020B0604020202020204" pitchFamily="34" charset="0"/>
              </a:rPr>
              <a:t>;</a:t>
            </a:r>
          </a:p>
          <a:p>
            <a:pPr marL="398463" indent="-163513" algn="just">
              <a:lnSpc>
                <a:spcPct val="100000"/>
              </a:lnSpc>
              <a:spcBef>
                <a:spcPts val="0"/>
              </a:spcBef>
              <a:buFont typeface="+mj-lt"/>
              <a:buAutoNum type="arabicPeriod"/>
            </a:pPr>
            <a:r>
              <a:rPr lang="en-US" sz="1400" dirty="0" err="1">
                <a:ln>
                  <a:solidFill>
                    <a:schemeClr val="tx1"/>
                  </a:solidFill>
                </a:ln>
                <a:latin typeface="Comic Sans MS" panose="030F0702030302020204" pitchFamily="66" charset="0"/>
                <a:cs typeface="Arial" panose="020B0604020202020204" pitchFamily="34" charset="0"/>
              </a:rPr>
              <a:t>Sasaran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Rancangan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Peraturan</a:t>
            </a:r>
            <a:r>
              <a:rPr lang="en-US" sz="1400" dirty="0">
                <a:ln>
                  <a:solidFill>
                    <a:schemeClr val="tx1"/>
                  </a:solidFill>
                </a:ln>
                <a:latin typeface="Comic Sans MS" panose="030F0702030302020204" pitchFamily="66" charset="0"/>
                <a:cs typeface="Arial" panose="020B0604020202020204" pitchFamily="34" charset="0"/>
              </a:rPr>
              <a:t> Daerah </a:t>
            </a:r>
            <a:r>
              <a:rPr lang="en-US" sz="1400" dirty="0" err="1">
                <a:ln>
                  <a:solidFill>
                    <a:schemeClr val="tx1"/>
                  </a:solidFill>
                </a:ln>
                <a:latin typeface="Comic Sans MS" panose="030F0702030302020204" pitchFamily="66" charset="0"/>
                <a:cs typeface="Arial" panose="020B0604020202020204" pitchFamily="34" charset="0"/>
              </a:rPr>
              <a:t>tentang</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Penyelenggaraan</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Tertib</a:t>
            </a:r>
            <a:r>
              <a:rPr lang="en-US" sz="1400" dirty="0" smtClean="0">
                <a:ln>
                  <a:solidFill>
                    <a:schemeClr val="tx1"/>
                  </a:solidFill>
                </a:ln>
                <a:latin typeface="Comic Sans MS" panose="030F0702030302020204" pitchFamily="66" charset="0"/>
                <a:cs typeface="Arial" panose="020B0604020202020204" pitchFamily="34" charset="0"/>
              </a:rPr>
              <a:t> Tuna </a:t>
            </a:r>
            <a:r>
              <a:rPr lang="en-US" sz="1400" dirty="0" err="1" smtClean="0">
                <a:ln>
                  <a:solidFill>
                    <a:schemeClr val="tx1"/>
                  </a:solidFill>
                </a:ln>
                <a:latin typeface="Comic Sans MS" panose="030F0702030302020204" pitchFamily="66" charset="0"/>
                <a:cs typeface="Arial" panose="020B0604020202020204" pitchFamily="34" charset="0"/>
              </a:rPr>
              <a:t>Sosial</a:t>
            </a:r>
            <a:r>
              <a:rPr lang="en-US" sz="1400" dirty="0" smtClean="0">
                <a:ln>
                  <a:solidFill>
                    <a:schemeClr val="tx1"/>
                  </a:solidFill>
                </a:ln>
                <a:latin typeface="Comic Sans MS" panose="030F0702030302020204" pitchFamily="66" charset="0"/>
                <a:cs typeface="Arial" panose="020B0604020202020204" pitchFamily="34" charset="0"/>
              </a:rPr>
              <a:t> yang </a:t>
            </a:r>
            <a:r>
              <a:rPr lang="en-US" sz="1400" dirty="0" err="1">
                <a:ln>
                  <a:solidFill>
                    <a:schemeClr val="tx1"/>
                  </a:solidFill>
                </a:ln>
                <a:latin typeface="Comic Sans MS" panose="030F0702030302020204" pitchFamily="66" charset="0"/>
                <a:cs typeface="Arial" panose="020B0604020202020204" pitchFamily="34" charset="0"/>
              </a:rPr>
              <a:t>sinergi</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dengan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peraturan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perundang-undangan</a:t>
            </a:r>
            <a:r>
              <a:rPr lang="en-US" sz="1400" dirty="0">
                <a:ln>
                  <a:solidFill>
                    <a:schemeClr val="tx1"/>
                  </a:solidFill>
                </a:ln>
                <a:latin typeface="Comic Sans MS" panose="030F0702030302020204" pitchFamily="66" charset="0"/>
                <a:cs typeface="Arial" panose="020B0604020202020204" pitchFamily="34" charset="0"/>
              </a:rPr>
              <a:t> yang </a:t>
            </a:r>
            <a:r>
              <a:rPr lang="en-US" sz="1400" dirty="0" err="1">
                <a:ln>
                  <a:solidFill>
                    <a:schemeClr val="tx1"/>
                  </a:solidFill>
                </a:ln>
                <a:latin typeface="Comic Sans MS" panose="030F0702030302020204" pitchFamily="66" charset="0"/>
                <a:cs typeface="Arial" panose="020B0604020202020204" pitchFamily="34" charset="0"/>
              </a:rPr>
              <a:t>lebih</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tinggi</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sesuai</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dengan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asas</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pembentukan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peraturan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perundang-undangan</a:t>
            </a:r>
            <a:r>
              <a:rPr lang="en-US" sz="1400" dirty="0">
                <a:ln>
                  <a:solidFill>
                    <a:schemeClr val="tx1"/>
                  </a:solidFill>
                </a:ln>
                <a:latin typeface="Comic Sans MS" panose="030F0702030302020204" pitchFamily="66" charset="0"/>
                <a:cs typeface="Arial" panose="020B0604020202020204" pitchFamily="34" charset="0"/>
              </a:rPr>
              <a:t> yang </a:t>
            </a:r>
            <a:r>
              <a:rPr lang="en-US" sz="1400" dirty="0" err="1">
                <a:ln>
                  <a:solidFill>
                    <a:schemeClr val="tx1"/>
                  </a:solidFill>
                </a:ln>
                <a:latin typeface="Comic Sans MS" panose="030F0702030302020204" pitchFamily="66" charset="0"/>
                <a:cs typeface="Arial" panose="020B0604020202020204" pitchFamily="34" charset="0"/>
              </a:rPr>
              <a:t>baik</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asas</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materi</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muatan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peraturan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perundang-undangan</a:t>
            </a:r>
            <a:r>
              <a:rPr lang="en-US" sz="1400" dirty="0">
                <a:ln>
                  <a:solidFill>
                    <a:schemeClr val="tx1"/>
                  </a:solidFill>
                </a:ln>
                <a:latin typeface="Comic Sans MS" panose="030F0702030302020204" pitchFamily="66" charset="0"/>
                <a:cs typeface="Arial" panose="020B0604020202020204" pitchFamily="34" charset="0"/>
              </a:rPr>
              <a:t> dan </a:t>
            </a:r>
            <a:r>
              <a:rPr lang="en-US" sz="1400" dirty="0" err="1">
                <a:ln>
                  <a:solidFill>
                    <a:schemeClr val="tx1"/>
                  </a:solidFill>
                </a:ln>
                <a:latin typeface="Comic Sans MS" panose="030F0702030302020204" pitchFamily="66" charset="0"/>
                <a:cs typeface="Arial" panose="020B0604020202020204" pitchFamily="34" charset="0"/>
              </a:rPr>
              <a:t>tidak</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bertentangan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dengan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a:ln>
                  <a:solidFill>
                    <a:schemeClr val="tx1"/>
                  </a:solidFill>
                </a:ln>
                <a:latin typeface="Comic Sans MS" panose="030F0702030302020204" pitchFamily="66" charset="0"/>
                <a:cs typeface="Arial" panose="020B0604020202020204" pitchFamily="34" charset="0"/>
              </a:rPr>
              <a:t>putusan</a:t>
            </a:r>
            <a:r>
              <a:rPr lang="en-US" sz="1400" dirty="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pengadilan</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dan</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jangkauan</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err="1" smtClean="0">
                <a:ln>
                  <a:solidFill>
                    <a:schemeClr val="tx1"/>
                  </a:solidFill>
                </a:ln>
                <a:latin typeface="Comic Sans MS" panose="030F0702030302020204" pitchFamily="66" charset="0"/>
                <a:cs typeface="Arial" panose="020B0604020202020204" pitchFamily="34" charset="0"/>
              </a:rPr>
              <a:t>pengaturan</a:t>
            </a:r>
            <a:r>
              <a:rPr lang="en-US" sz="1400" dirty="0" smtClean="0">
                <a:ln>
                  <a:solidFill>
                    <a:schemeClr val="tx1"/>
                  </a:solidFill>
                </a:ln>
                <a:latin typeface="Comic Sans MS" panose="030F0702030302020204" pitchFamily="66" charset="0"/>
                <a:cs typeface="Arial" panose="020B0604020202020204" pitchFamily="34" charset="0"/>
              </a:rPr>
              <a:t>  </a:t>
            </a:r>
            <a:r>
              <a:rPr lang="en-US" sz="1400" dirty="0">
                <a:ln>
                  <a:solidFill>
                    <a:schemeClr val="tx1"/>
                  </a:solidFill>
                </a:ln>
                <a:latin typeface="Comic Sans MS" panose="030F0702030302020204" pitchFamily="66" charset="0"/>
                <a:cs typeface="Arial" panose="020B0604020202020204" pitchFamily="34" charset="0"/>
              </a:rPr>
              <a:t>. </a:t>
            </a:r>
          </a:p>
        </p:txBody>
      </p:sp>
      <p:cxnSp>
        <p:nvCxnSpPr>
          <p:cNvPr id="5" name="Straight Connector 4">
            <a:extLst>
              <a:ext uri="{FF2B5EF4-FFF2-40B4-BE49-F238E27FC236}">
                <a16:creationId xmlns:a16="http://schemas.microsoft.com/office/drawing/2014/main" xmlns="" id="{ECA6EA3D-7667-47D0-96B1-0D845C5D2D9E}"/>
              </a:ext>
            </a:extLst>
          </p:cNvPr>
          <p:cNvCxnSpPr/>
          <p:nvPr/>
        </p:nvCxnSpPr>
        <p:spPr>
          <a:xfrm>
            <a:off x="1671741" y="1158967"/>
            <a:ext cx="0" cy="45400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833E0577-EF58-46D8-B504-300A7BCA68A6}"/>
              </a:ext>
            </a:extLst>
          </p:cNvPr>
          <p:cNvSpPr>
            <a:spLocks noGrp="1"/>
          </p:cNvSpPr>
          <p:nvPr>
            <p:ph type="sldNum" sz="quarter" idx="12"/>
          </p:nvPr>
        </p:nvSpPr>
        <p:spPr/>
        <p:txBody>
          <a:bodyPr/>
          <a:lstStyle/>
          <a:p>
            <a:pPr defTabSz="386151"/>
            <a:fld id="{A2AFC5D0-02D9-4C14-8495-30E4BAE4415F}" type="slidenum">
              <a:rPr lang="id-ID">
                <a:solidFill>
                  <a:prstClr val="black">
                    <a:tint val="75000"/>
                  </a:prstClr>
                </a:solidFill>
                <a:latin typeface="Calibri" panose="020F0502020204030204"/>
              </a:rPr>
              <a:pPr defTabSz="386151"/>
              <a:t>25</a:t>
            </a:fld>
            <a:endParaRPr lang="id-ID">
              <a:solidFill>
                <a:prstClr val="black">
                  <a:tint val="75000"/>
                </a:prstClr>
              </a:solidFill>
              <a:latin typeface="Calibri" panose="020F0502020204030204"/>
            </a:endParaRPr>
          </a:p>
        </p:txBody>
      </p:sp>
    </p:spTree>
    <p:extLst>
      <p:ext uri="{BB962C8B-B14F-4D97-AF65-F5344CB8AC3E}">
        <p14:creationId xmlns:p14="http://schemas.microsoft.com/office/powerpoint/2010/main" val="151621706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DFAF7C1B-4874-420E-A2CE-DEC8266797CE}"/>
              </a:ext>
            </a:extLst>
          </p:cNvPr>
          <p:cNvPicPr>
            <a:picLocks noChangeAspect="1"/>
          </p:cNvPicPr>
          <p:nvPr/>
        </p:nvPicPr>
        <p:blipFill>
          <a:blip r:embed="rId2"/>
          <a:stretch>
            <a:fillRect/>
          </a:stretch>
        </p:blipFill>
        <p:spPr>
          <a:xfrm>
            <a:off x="15014" y="5380892"/>
            <a:ext cx="1656726" cy="1418338"/>
          </a:xfrm>
          <a:prstGeom prst="rect">
            <a:avLst/>
          </a:prstGeom>
        </p:spPr>
      </p:pic>
      <p:sp>
        <p:nvSpPr>
          <p:cNvPr id="2" name="Title 1"/>
          <p:cNvSpPr>
            <a:spLocks noGrp="1"/>
          </p:cNvSpPr>
          <p:nvPr>
            <p:ph type="title"/>
          </p:nvPr>
        </p:nvSpPr>
        <p:spPr>
          <a:xfrm>
            <a:off x="106166" y="2504056"/>
            <a:ext cx="1734357" cy="792162"/>
          </a:xfrm>
        </p:spPr>
        <p:txBody>
          <a:bodyPr>
            <a:noAutofit/>
          </a:bodyPr>
          <a:lstStyle/>
          <a:p>
            <a:pPr algn="ctr"/>
            <a:r>
              <a:rPr lang="en-US" sz="2000" dirty="0">
                <a:ln w="0"/>
                <a:effectLst>
                  <a:outerShdw blurRad="38100" dist="19050" dir="2700000" algn="tl" rotWithShape="0">
                    <a:schemeClr val="dk1">
                      <a:alpha val="40000"/>
                    </a:schemeClr>
                  </a:outerShdw>
                </a:effectLst>
                <a:latin typeface="Bernard MT Condensed" pitchFamily="18" charset="0"/>
              </a:rPr>
              <a:t>BAB I </a:t>
            </a:r>
            <a:br>
              <a:rPr lang="en-US" sz="2000" dirty="0">
                <a:ln w="0"/>
                <a:effectLst>
                  <a:outerShdw blurRad="38100" dist="19050" dir="2700000" algn="tl" rotWithShape="0">
                    <a:schemeClr val="dk1">
                      <a:alpha val="40000"/>
                    </a:schemeClr>
                  </a:outerShdw>
                </a:effectLst>
                <a:latin typeface="Bernard MT Condensed" pitchFamily="18" charset="0"/>
              </a:rPr>
            </a:br>
            <a:r>
              <a:rPr lang="en-US" sz="2000" dirty="0" err="1">
                <a:ln w="0"/>
                <a:latin typeface="Bernard MT Condensed" pitchFamily="18" charset="0"/>
              </a:rPr>
              <a:t>Pendahuluan</a:t>
            </a:r>
            <a:r>
              <a:rPr lang="en-US" sz="2000" dirty="0">
                <a:ln w="0"/>
                <a:latin typeface="Bernard MT Condensed" pitchFamily="18" charset="0"/>
              </a:rPr>
              <a:t/>
            </a:r>
            <a:br>
              <a:rPr lang="en-US" sz="2000" dirty="0">
                <a:ln w="0"/>
                <a:latin typeface="Bernard MT Condensed" pitchFamily="18" charset="0"/>
              </a:rPr>
            </a:br>
            <a:r>
              <a:rPr lang="en-US" sz="2000" dirty="0">
                <a:ln w="0"/>
                <a:latin typeface="Bernard MT Condensed" pitchFamily="18" charset="0"/>
              </a:rPr>
              <a:t>(2)</a:t>
            </a:r>
          </a:p>
        </p:txBody>
      </p:sp>
      <p:sp>
        <p:nvSpPr>
          <p:cNvPr id="3" name="Content Placeholder 2"/>
          <p:cNvSpPr>
            <a:spLocks noGrp="1"/>
          </p:cNvSpPr>
          <p:nvPr>
            <p:ph idx="1"/>
          </p:nvPr>
        </p:nvSpPr>
        <p:spPr>
          <a:xfrm>
            <a:off x="1671740" y="201143"/>
            <a:ext cx="7280024" cy="6447918"/>
          </a:xfrm>
          <a:noFill/>
          <a:ln>
            <a:noFill/>
          </a:ln>
          <a:scene3d>
            <a:camera prst="orthographicFront"/>
            <a:lightRig rig="threePt" dir="t"/>
          </a:scene3d>
          <a:sp3d>
            <a:bevelT w="114300" prst="artDeco"/>
          </a:sp3d>
        </p:spPr>
        <p:txBody>
          <a:bodyPr>
            <a:noAutofit/>
          </a:bodyPr>
          <a:lstStyle/>
          <a:p>
            <a:pPr marL="234950" indent="-234950" algn="just">
              <a:lnSpc>
                <a:spcPct val="100000"/>
              </a:lnSpc>
              <a:buAutoNum type="alphaUcPeriod" startAt="3"/>
            </a:pPr>
            <a:r>
              <a:rPr lang="en-US" sz="1600" dirty="0" err="1">
                <a:ln>
                  <a:solidFill>
                    <a:srgbClr val="FF0000"/>
                  </a:solidFill>
                </a:ln>
                <a:solidFill>
                  <a:srgbClr val="FF0000"/>
                </a:solidFill>
                <a:latin typeface="+mj-lt"/>
                <a:cs typeface="Arial" panose="020B0604020202020204" pitchFamily="34" charset="0"/>
              </a:rPr>
              <a:t>Tujuan</a:t>
            </a:r>
            <a:r>
              <a:rPr lang="en-US" sz="1600" dirty="0">
                <a:ln>
                  <a:solidFill>
                    <a:srgbClr val="FF0000"/>
                  </a:solidFill>
                </a:ln>
                <a:solidFill>
                  <a:srgbClr val="FF0000"/>
                </a:solidFill>
                <a:latin typeface="+mj-lt"/>
                <a:cs typeface="Arial" panose="020B0604020202020204" pitchFamily="34" charset="0"/>
              </a:rPr>
              <a:t> dan </a:t>
            </a:r>
            <a:r>
              <a:rPr lang="en-US" sz="1600" dirty="0" err="1">
                <a:ln>
                  <a:solidFill>
                    <a:srgbClr val="FF0000"/>
                  </a:solidFill>
                </a:ln>
                <a:solidFill>
                  <a:srgbClr val="FF0000"/>
                </a:solidFill>
                <a:latin typeface="+mj-lt"/>
                <a:cs typeface="Arial" panose="020B0604020202020204" pitchFamily="34" charset="0"/>
              </a:rPr>
              <a:t>Kegunaan</a:t>
            </a:r>
            <a:r>
              <a:rPr lang="en-US" sz="1600" dirty="0">
                <a:ln>
                  <a:solidFill>
                    <a:srgbClr val="FF0000"/>
                  </a:solidFill>
                </a:ln>
                <a:solidFill>
                  <a:srgbClr val="FF0000"/>
                </a:solidFill>
                <a:latin typeface="+mj-lt"/>
                <a:cs typeface="Arial" panose="020B0604020202020204" pitchFamily="34" charset="0"/>
              </a:rPr>
              <a:t> </a:t>
            </a:r>
            <a:r>
              <a:rPr lang="en-US" sz="1600" dirty="0" err="1">
                <a:ln>
                  <a:solidFill>
                    <a:srgbClr val="FF0000"/>
                  </a:solidFill>
                </a:ln>
                <a:solidFill>
                  <a:srgbClr val="FF0000"/>
                </a:solidFill>
                <a:latin typeface="+mj-lt"/>
                <a:cs typeface="Arial" panose="020B0604020202020204" pitchFamily="34" charset="0"/>
              </a:rPr>
              <a:t>Kegiatan</a:t>
            </a:r>
            <a:r>
              <a:rPr lang="en-US" sz="1600" dirty="0">
                <a:ln>
                  <a:solidFill>
                    <a:srgbClr val="FF0000"/>
                  </a:solidFill>
                </a:ln>
                <a:solidFill>
                  <a:srgbClr val="FF0000"/>
                </a:solidFill>
                <a:latin typeface="+mj-lt"/>
                <a:cs typeface="Arial" panose="020B0604020202020204" pitchFamily="34" charset="0"/>
              </a:rPr>
              <a:t> </a:t>
            </a:r>
            <a:r>
              <a:rPr lang="en-US" sz="1600" dirty="0" err="1">
                <a:ln>
                  <a:solidFill>
                    <a:srgbClr val="FF0000"/>
                  </a:solidFill>
                </a:ln>
                <a:solidFill>
                  <a:srgbClr val="FF0000"/>
                </a:solidFill>
                <a:latin typeface="+mj-lt"/>
                <a:cs typeface="Arial" panose="020B0604020202020204" pitchFamily="34" charset="0"/>
              </a:rPr>
              <a:t>Penyusunan</a:t>
            </a:r>
            <a:r>
              <a:rPr lang="en-US" sz="1600" dirty="0">
                <a:ln>
                  <a:solidFill>
                    <a:srgbClr val="FF0000"/>
                  </a:solidFill>
                </a:ln>
                <a:solidFill>
                  <a:srgbClr val="FF0000"/>
                </a:solidFill>
                <a:latin typeface="+mj-lt"/>
                <a:cs typeface="Arial" panose="020B0604020202020204" pitchFamily="34" charset="0"/>
              </a:rPr>
              <a:t> </a:t>
            </a:r>
            <a:r>
              <a:rPr lang="en-US" sz="1600" dirty="0" err="1">
                <a:ln>
                  <a:solidFill>
                    <a:srgbClr val="FF0000"/>
                  </a:solidFill>
                </a:ln>
                <a:solidFill>
                  <a:srgbClr val="FF0000"/>
                </a:solidFill>
                <a:latin typeface="+mj-lt"/>
                <a:cs typeface="Arial" panose="020B0604020202020204" pitchFamily="34" charset="0"/>
              </a:rPr>
              <a:t>Naskah</a:t>
            </a:r>
            <a:r>
              <a:rPr lang="en-US" sz="1600" dirty="0">
                <a:ln>
                  <a:solidFill>
                    <a:srgbClr val="FF0000"/>
                  </a:solidFill>
                </a:ln>
                <a:solidFill>
                  <a:srgbClr val="FF0000"/>
                </a:solidFill>
                <a:latin typeface="+mj-lt"/>
                <a:cs typeface="Arial" panose="020B0604020202020204" pitchFamily="34" charset="0"/>
              </a:rPr>
              <a:t> </a:t>
            </a:r>
            <a:r>
              <a:rPr lang="en-US" sz="1600" dirty="0" err="1">
                <a:ln>
                  <a:solidFill>
                    <a:srgbClr val="FF0000"/>
                  </a:solidFill>
                </a:ln>
                <a:solidFill>
                  <a:srgbClr val="FF0000"/>
                </a:solidFill>
                <a:latin typeface="+mj-lt"/>
                <a:cs typeface="Arial" panose="020B0604020202020204" pitchFamily="34" charset="0"/>
              </a:rPr>
              <a:t>Akademik</a:t>
            </a:r>
            <a:endParaRPr lang="en-US" sz="1600" dirty="0">
              <a:ln>
                <a:solidFill>
                  <a:srgbClr val="FF0000"/>
                </a:solidFill>
              </a:ln>
              <a:solidFill>
                <a:srgbClr val="FF0000"/>
              </a:solidFill>
              <a:latin typeface="+mj-lt"/>
              <a:cs typeface="Arial" panose="020B0604020202020204" pitchFamily="34" charset="0"/>
            </a:endParaRPr>
          </a:p>
          <a:p>
            <a:pPr marL="234950" indent="0" algn="just">
              <a:lnSpc>
                <a:spcPct val="100000"/>
              </a:lnSpc>
              <a:spcBef>
                <a:spcPts val="0"/>
              </a:spcBef>
              <a:buNone/>
            </a:pPr>
            <a:r>
              <a:rPr lang="en-US" sz="1600" dirty="0" err="1">
                <a:ln>
                  <a:solidFill>
                    <a:schemeClr val="tx1"/>
                  </a:solidFill>
                </a:ln>
                <a:latin typeface="+mj-lt"/>
                <a:cs typeface="Arial" panose="020B0604020202020204" pitchFamily="34" charset="0"/>
              </a:rPr>
              <a:t>Merumuskan</a:t>
            </a:r>
            <a:r>
              <a:rPr lang="en-US" sz="1600" dirty="0">
                <a:ln>
                  <a:solidFill>
                    <a:schemeClr val="tx1"/>
                  </a:solidFill>
                </a:ln>
                <a:latin typeface="+mj-lt"/>
                <a:cs typeface="Arial" panose="020B0604020202020204" pitchFamily="34" charset="0"/>
              </a:rPr>
              <a:t> </a:t>
            </a:r>
            <a:r>
              <a:rPr lang="en-US" sz="1600" dirty="0" err="1">
                <a:ln>
                  <a:solidFill>
                    <a:schemeClr val="tx1"/>
                  </a:solidFill>
                </a:ln>
                <a:latin typeface="+mj-lt"/>
                <a:cs typeface="Arial" panose="020B0604020202020204" pitchFamily="34" charset="0"/>
              </a:rPr>
              <a:t>permasalahan</a:t>
            </a:r>
            <a:r>
              <a:rPr lang="en-US" sz="1600" dirty="0">
                <a:ln>
                  <a:solidFill>
                    <a:schemeClr val="tx1"/>
                  </a:solidFill>
                </a:ln>
                <a:latin typeface="+mj-lt"/>
                <a:cs typeface="Arial" panose="020B0604020202020204" pitchFamily="34" charset="0"/>
              </a:rPr>
              <a:t> </a:t>
            </a:r>
            <a:r>
              <a:rPr lang="en-US" sz="1600" dirty="0" err="1">
                <a:ln>
                  <a:solidFill>
                    <a:schemeClr val="tx1"/>
                  </a:solidFill>
                </a:ln>
                <a:latin typeface="+mj-lt"/>
                <a:cs typeface="Arial" panose="020B0604020202020204" pitchFamily="34" charset="0"/>
              </a:rPr>
              <a:t>hukum</a:t>
            </a:r>
            <a:r>
              <a:rPr lang="en-US" sz="1600" dirty="0">
                <a:ln>
                  <a:solidFill>
                    <a:schemeClr val="tx1"/>
                  </a:solidFill>
                </a:ln>
                <a:latin typeface="+mj-lt"/>
                <a:cs typeface="Arial" panose="020B0604020202020204" pitchFamily="34" charset="0"/>
              </a:rPr>
              <a:t>, </a:t>
            </a:r>
            <a:r>
              <a:rPr lang="en-US" sz="1600" dirty="0" err="1">
                <a:ln>
                  <a:solidFill>
                    <a:schemeClr val="tx1"/>
                  </a:solidFill>
                </a:ln>
                <a:latin typeface="+mj-lt"/>
                <a:cs typeface="Arial" panose="020B0604020202020204" pitchFamily="34" charset="0"/>
              </a:rPr>
              <a:t>pertimbangan</a:t>
            </a:r>
            <a:r>
              <a:rPr lang="en-US" sz="1600" dirty="0">
                <a:ln>
                  <a:solidFill>
                    <a:schemeClr val="tx1"/>
                  </a:solidFill>
                </a:ln>
                <a:latin typeface="+mj-lt"/>
                <a:cs typeface="Arial" panose="020B0604020202020204" pitchFamily="34" charset="0"/>
              </a:rPr>
              <a:t> </a:t>
            </a:r>
            <a:r>
              <a:rPr lang="en-US" sz="1600" dirty="0" err="1">
                <a:ln>
                  <a:solidFill>
                    <a:schemeClr val="tx1"/>
                  </a:solidFill>
                </a:ln>
                <a:latin typeface="+mj-lt"/>
                <a:cs typeface="Arial" panose="020B0604020202020204" pitchFamily="34" charset="0"/>
              </a:rPr>
              <a:t>filosofis</a:t>
            </a:r>
            <a:r>
              <a:rPr lang="en-US" sz="1600" dirty="0">
                <a:ln>
                  <a:solidFill>
                    <a:schemeClr val="tx1"/>
                  </a:solidFill>
                </a:ln>
                <a:latin typeface="+mj-lt"/>
                <a:cs typeface="Arial" panose="020B0604020202020204" pitchFamily="34" charset="0"/>
              </a:rPr>
              <a:t>, </a:t>
            </a:r>
            <a:r>
              <a:rPr lang="en-US" sz="1600" dirty="0" err="1">
                <a:ln>
                  <a:solidFill>
                    <a:schemeClr val="tx1"/>
                  </a:solidFill>
                </a:ln>
                <a:latin typeface="+mj-lt"/>
                <a:cs typeface="Arial" panose="020B0604020202020204" pitchFamily="34" charset="0"/>
              </a:rPr>
              <a:t>sosiologis</a:t>
            </a:r>
            <a:r>
              <a:rPr lang="en-US" sz="1600" dirty="0">
                <a:ln>
                  <a:solidFill>
                    <a:schemeClr val="tx1"/>
                  </a:solidFill>
                </a:ln>
                <a:latin typeface="+mj-lt"/>
                <a:cs typeface="Arial" panose="020B0604020202020204" pitchFamily="34" charset="0"/>
              </a:rPr>
              <a:t> </a:t>
            </a:r>
            <a:endParaRPr lang="en-US" sz="1600" dirty="0" smtClean="0">
              <a:ln>
                <a:solidFill>
                  <a:schemeClr val="tx1"/>
                </a:solidFill>
              </a:ln>
              <a:latin typeface="+mj-lt"/>
              <a:cs typeface="Arial" panose="020B0604020202020204" pitchFamily="34" charset="0"/>
            </a:endParaRPr>
          </a:p>
          <a:p>
            <a:pPr marL="234950" indent="0" algn="just">
              <a:lnSpc>
                <a:spcPct val="100000"/>
              </a:lnSpc>
              <a:spcBef>
                <a:spcPts val="0"/>
              </a:spcBef>
              <a:buNone/>
            </a:pPr>
            <a:r>
              <a:rPr lang="en-US" sz="1600" dirty="0" err="1" smtClean="0">
                <a:ln>
                  <a:solidFill>
                    <a:schemeClr val="tx1"/>
                  </a:solidFill>
                </a:ln>
                <a:latin typeface="+mj-lt"/>
                <a:cs typeface="Arial" panose="020B0604020202020204" pitchFamily="34" charset="0"/>
              </a:rPr>
              <a:t>dan</a:t>
            </a:r>
            <a:r>
              <a:rPr lang="en-US" sz="1600" dirty="0" smtClean="0">
                <a:ln>
                  <a:solidFill>
                    <a:schemeClr val="tx1"/>
                  </a:solidFill>
                </a:ln>
                <a:latin typeface="+mj-lt"/>
                <a:cs typeface="Arial" panose="020B0604020202020204" pitchFamily="34" charset="0"/>
              </a:rPr>
              <a:t> </a:t>
            </a:r>
            <a:r>
              <a:rPr lang="en-US" sz="1600" dirty="0" err="1">
                <a:ln>
                  <a:solidFill>
                    <a:schemeClr val="tx1"/>
                  </a:solidFill>
                </a:ln>
                <a:latin typeface="+mj-lt"/>
                <a:cs typeface="Arial" panose="020B0604020202020204" pitchFamily="34" charset="0"/>
              </a:rPr>
              <a:t>yuridis</a:t>
            </a:r>
            <a:r>
              <a:rPr lang="en-US" sz="1600" dirty="0">
                <a:ln>
                  <a:solidFill>
                    <a:schemeClr val="tx1"/>
                  </a:solidFill>
                </a:ln>
                <a:latin typeface="+mj-lt"/>
                <a:cs typeface="Arial" panose="020B0604020202020204" pitchFamily="34" charset="0"/>
              </a:rPr>
              <a:t>, </a:t>
            </a:r>
            <a:r>
              <a:rPr lang="en-US" sz="1600" dirty="0" err="1">
                <a:ln>
                  <a:solidFill>
                    <a:schemeClr val="tx1"/>
                  </a:solidFill>
                </a:ln>
                <a:latin typeface="+mj-lt"/>
                <a:cs typeface="Arial" panose="020B0604020202020204" pitchFamily="34" charset="0"/>
              </a:rPr>
              <a:t>sasaran</a:t>
            </a:r>
            <a:r>
              <a:rPr lang="en-US" sz="1600" dirty="0">
                <a:ln>
                  <a:solidFill>
                    <a:schemeClr val="tx1"/>
                  </a:solidFill>
                </a:ln>
                <a:latin typeface="+mj-lt"/>
                <a:cs typeface="Arial" panose="020B0604020202020204" pitchFamily="34" charset="0"/>
              </a:rPr>
              <a:t> yang </a:t>
            </a:r>
            <a:r>
              <a:rPr lang="en-US" sz="1600" dirty="0" err="1">
                <a:ln>
                  <a:solidFill>
                    <a:schemeClr val="tx1"/>
                  </a:solidFill>
                </a:ln>
                <a:latin typeface="+mj-lt"/>
                <a:cs typeface="Arial" panose="020B0604020202020204" pitchFamily="34" charset="0"/>
              </a:rPr>
              <a:t>akan</a:t>
            </a:r>
            <a:r>
              <a:rPr lang="en-US" sz="1600" dirty="0">
                <a:ln>
                  <a:solidFill>
                    <a:schemeClr val="tx1"/>
                  </a:solidFill>
                </a:ln>
                <a:latin typeface="+mj-lt"/>
                <a:cs typeface="Arial" panose="020B0604020202020204" pitchFamily="34" charset="0"/>
              </a:rPr>
              <a:t> </a:t>
            </a:r>
            <a:r>
              <a:rPr lang="en-US" sz="1600" dirty="0" err="1">
                <a:ln>
                  <a:solidFill>
                    <a:schemeClr val="tx1"/>
                  </a:solidFill>
                </a:ln>
                <a:latin typeface="+mj-lt"/>
                <a:cs typeface="Arial" panose="020B0604020202020204" pitchFamily="34" charset="0"/>
              </a:rPr>
              <a:t>diwujudkan</a:t>
            </a:r>
            <a:r>
              <a:rPr lang="en-US" sz="1600" dirty="0">
                <a:ln>
                  <a:solidFill>
                    <a:schemeClr val="tx1"/>
                  </a:solidFill>
                </a:ln>
                <a:latin typeface="+mj-lt"/>
                <a:cs typeface="Arial" panose="020B0604020202020204" pitchFamily="34" charset="0"/>
              </a:rPr>
              <a:t>.</a:t>
            </a:r>
          </a:p>
          <a:p>
            <a:pPr marL="457200" indent="-222250" algn="just">
              <a:lnSpc>
                <a:spcPct val="100000"/>
              </a:lnSpc>
              <a:spcBef>
                <a:spcPts val="0"/>
              </a:spcBef>
              <a:buNone/>
            </a:pPr>
            <a:r>
              <a:rPr lang="en-US" sz="1600" dirty="0" err="1">
                <a:ln>
                  <a:solidFill>
                    <a:srgbClr val="FF0000"/>
                  </a:solidFill>
                </a:ln>
                <a:solidFill>
                  <a:srgbClr val="FF0000"/>
                </a:solidFill>
                <a:latin typeface="+mj-lt"/>
                <a:cs typeface="Arial" panose="020B0604020202020204" pitchFamily="34" charset="0"/>
              </a:rPr>
              <a:t>Tujuan</a:t>
            </a:r>
            <a:r>
              <a:rPr lang="en-US" sz="1600" dirty="0">
                <a:ln>
                  <a:solidFill>
                    <a:srgbClr val="FF0000"/>
                  </a:solidFill>
                </a:ln>
                <a:solidFill>
                  <a:srgbClr val="FF0000"/>
                </a:solidFill>
                <a:latin typeface="+mj-lt"/>
                <a:cs typeface="Arial" panose="020B0604020202020204" pitchFamily="34" charset="0"/>
              </a:rPr>
              <a:t>:</a:t>
            </a:r>
          </a:p>
          <a:p>
            <a:pPr marL="234950" indent="0" algn="just">
              <a:lnSpc>
                <a:spcPct val="100000"/>
              </a:lnSpc>
              <a:spcBef>
                <a:spcPts val="0"/>
              </a:spcBef>
              <a:buNone/>
            </a:pPr>
            <a:endParaRPr lang="en-US" sz="1600" dirty="0">
              <a:ln>
                <a:solidFill>
                  <a:schemeClr val="tx1"/>
                </a:solidFill>
              </a:ln>
              <a:latin typeface="+mj-lt"/>
              <a:cs typeface="Arial" panose="020B0604020202020204" pitchFamily="34" charset="0"/>
            </a:endParaRPr>
          </a:p>
          <a:p>
            <a:pPr marL="234950" indent="0" algn="just">
              <a:lnSpc>
                <a:spcPct val="100000"/>
              </a:lnSpc>
              <a:spcBef>
                <a:spcPts val="0"/>
              </a:spcBef>
              <a:buNone/>
            </a:pPr>
            <a:endParaRPr lang="en-US" sz="1600" dirty="0">
              <a:ln>
                <a:solidFill>
                  <a:schemeClr val="tx1"/>
                </a:solidFill>
              </a:ln>
              <a:latin typeface="+mj-lt"/>
              <a:cs typeface="Arial" panose="020B0604020202020204" pitchFamily="34" charset="0"/>
            </a:endParaRPr>
          </a:p>
          <a:p>
            <a:pPr marL="234950" indent="0" algn="just">
              <a:lnSpc>
                <a:spcPct val="100000"/>
              </a:lnSpc>
              <a:spcBef>
                <a:spcPts val="0"/>
              </a:spcBef>
              <a:buNone/>
            </a:pPr>
            <a:endParaRPr lang="en-US" sz="1600" dirty="0">
              <a:ln>
                <a:solidFill>
                  <a:schemeClr val="tx1"/>
                </a:solidFill>
              </a:ln>
              <a:latin typeface="+mj-lt"/>
              <a:cs typeface="Arial" panose="020B0604020202020204" pitchFamily="34" charset="0"/>
            </a:endParaRPr>
          </a:p>
          <a:p>
            <a:pPr marL="234950" indent="0" algn="just">
              <a:lnSpc>
                <a:spcPct val="100000"/>
              </a:lnSpc>
              <a:spcBef>
                <a:spcPts val="0"/>
              </a:spcBef>
              <a:buNone/>
            </a:pPr>
            <a:endParaRPr lang="en-US" sz="1600" dirty="0">
              <a:ln>
                <a:solidFill>
                  <a:schemeClr val="tx1"/>
                </a:solidFill>
              </a:ln>
              <a:latin typeface="+mj-lt"/>
              <a:cs typeface="Arial" panose="020B0604020202020204" pitchFamily="34" charset="0"/>
            </a:endParaRPr>
          </a:p>
          <a:p>
            <a:pPr marL="234950" indent="0" algn="just">
              <a:lnSpc>
                <a:spcPct val="100000"/>
              </a:lnSpc>
              <a:spcBef>
                <a:spcPts val="0"/>
              </a:spcBef>
              <a:buNone/>
            </a:pPr>
            <a:endParaRPr lang="en-US" sz="1600" dirty="0">
              <a:ln>
                <a:solidFill>
                  <a:schemeClr val="tx1"/>
                </a:solidFill>
              </a:ln>
              <a:latin typeface="+mj-lt"/>
              <a:cs typeface="Arial" panose="020B0604020202020204" pitchFamily="34" charset="0"/>
            </a:endParaRPr>
          </a:p>
          <a:p>
            <a:pPr marL="234950" indent="0" algn="just">
              <a:lnSpc>
                <a:spcPct val="100000"/>
              </a:lnSpc>
              <a:spcBef>
                <a:spcPts val="0"/>
              </a:spcBef>
              <a:buNone/>
            </a:pPr>
            <a:endParaRPr lang="en-US" sz="1600" dirty="0">
              <a:ln>
                <a:solidFill>
                  <a:schemeClr val="tx1"/>
                </a:solidFill>
              </a:ln>
              <a:latin typeface="+mj-lt"/>
              <a:cs typeface="Arial" panose="020B0604020202020204" pitchFamily="34" charset="0"/>
            </a:endParaRPr>
          </a:p>
          <a:p>
            <a:pPr marL="234950" indent="0" algn="just">
              <a:lnSpc>
                <a:spcPct val="100000"/>
              </a:lnSpc>
              <a:spcBef>
                <a:spcPts val="0"/>
              </a:spcBef>
              <a:buNone/>
            </a:pPr>
            <a:endParaRPr lang="en-US" sz="1600" dirty="0">
              <a:ln>
                <a:solidFill>
                  <a:schemeClr val="tx1"/>
                </a:solidFill>
              </a:ln>
              <a:latin typeface="+mj-lt"/>
              <a:cs typeface="Arial" panose="020B0604020202020204" pitchFamily="34" charset="0"/>
            </a:endParaRPr>
          </a:p>
          <a:p>
            <a:pPr marL="234950" indent="0" algn="just">
              <a:lnSpc>
                <a:spcPct val="100000"/>
              </a:lnSpc>
              <a:spcBef>
                <a:spcPts val="0"/>
              </a:spcBef>
              <a:buNone/>
            </a:pPr>
            <a:endParaRPr lang="en-US" sz="1600" dirty="0">
              <a:ln>
                <a:solidFill>
                  <a:schemeClr val="tx1"/>
                </a:solidFill>
              </a:ln>
              <a:latin typeface="+mj-lt"/>
              <a:cs typeface="Arial" panose="020B0604020202020204" pitchFamily="34" charset="0"/>
            </a:endParaRPr>
          </a:p>
          <a:p>
            <a:pPr marL="234950" indent="0" algn="just">
              <a:lnSpc>
                <a:spcPct val="100000"/>
              </a:lnSpc>
              <a:spcBef>
                <a:spcPts val="0"/>
              </a:spcBef>
              <a:buNone/>
            </a:pPr>
            <a:endParaRPr lang="en-US" sz="1600" dirty="0">
              <a:ln>
                <a:solidFill>
                  <a:schemeClr val="tx1"/>
                </a:solidFill>
              </a:ln>
              <a:latin typeface="+mj-lt"/>
              <a:cs typeface="Arial" panose="020B0604020202020204" pitchFamily="34" charset="0"/>
            </a:endParaRPr>
          </a:p>
          <a:p>
            <a:pPr marL="457200" indent="-222250" algn="just">
              <a:lnSpc>
                <a:spcPct val="100000"/>
              </a:lnSpc>
              <a:spcBef>
                <a:spcPts val="0"/>
              </a:spcBef>
              <a:buNone/>
            </a:pPr>
            <a:r>
              <a:rPr lang="en-US" sz="1600" dirty="0" err="1">
                <a:ln>
                  <a:solidFill>
                    <a:srgbClr val="FF0000"/>
                  </a:solidFill>
                </a:ln>
                <a:solidFill>
                  <a:srgbClr val="FF0000"/>
                </a:solidFill>
                <a:latin typeface="+mj-lt"/>
                <a:cs typeface="Arial" panose="020B0604020202020204" pitchFamily="34" charset="0"/>
              </a:rPr>
              <a:t>Kegunaan</a:t>
            </a:r>
            <a:r>
              <a:rPr lang="en-US" sz="1600" dirty="0">
                <a:ln>
                  <a:solidFill>
                    <a:srgbClr val="FF0000"/>
                  </a:solidFill>
                </a:ln>
                <a:solidFill>
                  <a:srgbClr val="FF0000"/>
                </a:solidFill>
                <a:latin typeface="+mj-lt"/>
                <a:cs typeface="Arial" panose="020B0604020202020204" pitchFamily="34" charset="0"/>
              </a:rPr>
              <a:t>:</a:t>
            </a:r>
          </a:p>
          <a:p>
            <a:pPr marL="234950" indent="0" algn="just">
              <a:lnSpc>
                <a:spcPct val="100000"/>
              </a:lnSpc>
              <a:spcBef>
                <a:spcPts val="0"/>
              </a:spcBef>
              <a:buNone/>
            </a:pPr>
            <a:r>
              <a:rPr lang="en-US" sz="1400" b="1" dirty="0" err="1">
                <a:ln w="0">
                  <a:noFill/>
                </a:ln>
                <a:latin typeface="Arial" pitchFamily="34" charset="0"/>
                <a:cs typeface="Arial" pitchFamily="34" charset="0"/>
              </a:rPr>
              <a:t>membangun</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konsep-konsep</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atau</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teori</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dalam</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mendukung</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pemberlakuan</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suatu</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peraturan</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perundang-undangan</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dalam</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hal</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ini</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Rancangan</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Peraturan</a:t>
            </a:r>
            <a:r>
              <a:rPr lang="en-US" sz="1400" b="1" dirty="0">
                <a:ln w="0">
                  <a:noFill/>
                </a:ln>
                <a:latin typeface="Arial" pitchFamily="34" charset="0"/>
                <a:cs typeface="Arial" pitchFamily="34" charset="0"/>
              </a:rPr>
              <a:t> Daerah </a:t>
            </a:r>
            <a:r>
              <a:rPr lang="en-US" sz="1400" b="1" dirty="0" err="1">
                <a:ln w="0">
                  <a:noFill/>
                </a:ln>
                <a:latin typeface="Arial" pitchFamily="34" charset="0"/>
                <a:cs typeface="Arial" pitchFamily="34" charset="0"/>
              </a:rPr>
              <a:t>tentang</a:t>
            </a:r>
            <a:r>
              <a:rPr lang="en-US" sz="1400" b="1" dirty="0">
                <a:ln w="0">
                  <a:noFill/>
                </a:ln>
                <a:latin typeface="Arial" pitchFamily="34" charset="0"/>
                <a:cs typeface="Arial" pitchFamily="34" charset="0"/>
              </a:rPr>
              <a:t> </a:t>
            </a:r>
            <a:r>
              <a:rPr lang="en-US" sz="1400" b="1" dirty="0" err="1" smtClean="0">
                <a:ln w="0">
                  <a:noFill/>
                </a:ln>
                <a:latin typeface="Arial" pitchFamily="34" charset="0"/>
                <a:cs typeface="Arial" pitchFamily="34" charset="0"/>
              </a:rPr>
              <a:t>Penyelenggaraan</a:t>
            </a:r>
            <a:r>
              <a:rPr lang="en-US" sz="1400" b="1" dirty="0" smtClean="0">
                <a:ln w="0">
                  <a:noFill/>
                </a:ln>
                <a:latin typeface="Arial" pitchFamily="34" charset="0"/>
                <a:cs typeface="Arial" pitchFamily="34" charset="0"/>
              </a:rPr>
              <a:t> </a:t>
            </a:r>
            <a:r>
              <a:rPr lang="en-US" sz="1400" b="1" dirty="0" err="1" smtClean="0">
                <a:ln w="0">
                  <a:noFill/>
                </a:ln>
                <a:latin typeface="Arial" pitchFamily="34" charset="0"/>
                <a:cs typeface="Arial" pitchFamily="34" charset="0"/>
              </a:rPr>
              <a:t>Tertib</a:t>
            </a:r>
            <a:r>
              <a:rPr lang="en-US" sz="1400" b="1" dirty="0" smtClean="0">
                <a:ln w="0">
                  <a:noFill/>
                </a:ln>
                <a:latin typeface="Arial" pitchFamily="34" charset="0"/>
                <a:cs typeface="Arial" pitchFamily="34" charset="0"/>
              </a:rPr>
              <a:t> Tuna </a:t>
            </a:r>
            <a:r>
              <a:rPr lang="en-US" sz="1400" b="1" dirty="0" err="1" smtClean="0">
                <a:ln w="0">
                  <a:noFill/>
                </a:ln>
                <a:latin typeface="Arial" pitchFamily="34" charset="0"/>
                <a:cs typeface="Arial" pitchFamily="34" charset="0"/>
              </a:rPr>
              <a:t>Sosial</a:t>
            </a:r>
            <a:r>
              <a:rPr lang="en-US" sz="1400" b="1" dirty="0" smtClean="0">
                <a:ln w="0">
                  <a:noFill/>
                </a:ln>
                <a:latin typeface="Arial" pitchFamily="34" charset="0"/>
                <a:cs typeface="Arial" pitchFamily="34" charset="0"/>
              </a:rPr>
              <a:t>, </a:t>
            </a:r>
            <a:r>
              <a:rPr lang="en-US" sz="1400" b="1" dirty="0" err="1">
                <a:ln w="0">
                  <a:noFill/>
                </a:ln>
                <a:latin typeface="Arial" pitchFamily="34" charset="0"/>
                <a:cs typeface="Arial" pitchFamily="34" charset="0"/>
              </a:rPr>
              <a:t>sehingga</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terwujud</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pemahaman</a:t>
            </a:r>
            <a:r>
              <a:rPr lang="en-US" sz="1400" b="1" dirty="0">
                <a:ln w="0">
                  <a:noFill/>
                </a:ln>
                <a:latin typeface="Arial" pitchFamily="34" charset="0"/>
                <a:cs typeface="Arial" pitchFamily="34" charset="0"/>
              </a:rPr>
              <a:t> yang </a:t>
            </a:r>
            <a:r>
              <a:rPr lang="en-US" sz="1400" b="1" dirty="0" err="1">
                <a:ln w="0">
                  <a:noFill/>
                </a:ln>
                <a:latin typeface="Arial" pitchFamily="34" charset="0"/>
                <a:cs typeface="Arial" pitchFamily="34" charset="0"/>
              </a:rPr>
              <a:t>sama</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antara</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pembentuk</a:t>
            </a:r>
            <a:r>
              <a:rPr lang="en-US" sz="1400" b="1" dirty="0">
                <a:ln w="0">
                  <a:noFill/>
                </a:ln>
                <a:latin typeface="Arial" pitchFamily="34" charset="0"/>
                <a:cs typeface="Arial" pitchFamily="34" charset="0"/>
              </a:rPr>
              <a:t> </a:t>
            </a:r>
            <a:r>
              <a:rPr lang="en-US" sz="1400" b="1" dirty="0" err="1">
                <a:ln w="0">
                  <a:noFill/>
                </a:ln>
                <a:latin typeface="Arial" pitchFamily="34" charset="0"/>
                <a:cs typeface="Arial" pitchFamily="34" charset="0"/>
              </a:rPr>
              <a:t>Perda</a:t>
            </a:r>
            <a:r>
              <a:rPr lang="en-US" sz="1400" b="1" dirty="0">
                <a:ln w="0">
                  <a:noFill/>
                </a:ln>
                <a:latin typeface="Arial" pitchFamily="34" charset="0"/>
                <a:cs typeface="Arial" pitchFamily="34" charset="0"/>
              </a:rPr>
              <a:t> dan </a:t>
            </a:r>
            <a:r>
              <a:rPr lang="en-US" sz="1400" b="1" dirty="0" err="1">
                <a:ln w="0">
                  <a:noFill/>
                </a:ln>
                <a:latin typeface="Arial" pitchFamily="34" charset="0"/>
                <a:cs typeface="Arial" pitchFamily="34" charset="0"/>
              </a:rPr>
              <a:t>masyarakat</a:t>
            </a:r>
            <a:endParaRPr lang="en-US" sz="1400" b="1" dirty="0">
              <a:ln w="0">
                <a:noFill/>
              </a:ln>
              <a:latin typeface="Arial" pitchFamily="34" charset="0"/>
              <a:cs typeface="Arial" pitchFamily="34" charset="0"/>
            </a:endParaRPr>
          </a:p>
          <a:p>
            <a:pPr marL="234950" indent="0" algn="just">
              <a:lnSpc>
                <a:spcPct val="100000"/>
              </a:lnSpc>
              <a:spcBef>
                <a:spcPts val="0"/>
              </a:spcBef>
              <a:buNone/>
            </a:pPr>
            <a:endParaRPr lang="en-US" sz="1400" b="1" dirty="0">
              <a:ln w="0">
                <a:noFill/>
              </a:ln>
              <a:latin typeface="Comic Sans MS" panose="030F0702030302020204" pitchFamily="66" charset="0"/>
              <a:cs typeface="Arial" panose="020B0604020202020204" pitchFamily="34" charset="0"/>
            </a:endParaRPr>
          </a:p>
          <a:p>
            <a:pPr marL="234950" indent="-234950" algn="just">
              <a:lnSpc>
                <a:spcPct val="100000"/>
              </a:lnSpc>
              <a:spcBef>
                <a:spcPts val="0"/>
              </a:spcBef>
              <a:buAutoNum type="alphaUcPeriod" startAt="4"/>
            </a:pPr>
            <a:r>
              <a:rPr lang="en-US" sz="1600" dirty="0" err="1">
                <a:ln>
                  <a:solidFill>
                    <a:srgbClr val="FF0000"/>
                  </a:solidFill>
                </a:ln>
                <a:solidFill>
                  <a:srgbClr val="FF0000"/>
                </a:solidFill>
                <a:latin typeface="+mj-lt"/>
                <a:cs typeface="Arial" panose="020B0604020202020204" pitchFamily="34" charset="0"/>
              </a:rPr>
              <a:t>Metode</a:t>
            </a:r>
            <a:endParaRPr lang="en-US" sz="1600" dirty="0">
              <a:ln>
                <a:solidFill>
                  <a:srgbClr val="FF0000"/>
                </a:solidFill>
              </a:ln>
              <a:solidFill>
                <a:srgbClr val="FF0000"/>
              </a:solidFill>
              <a:latin typeface="+mj-lt"/>
              <a:cs typeface="Arial" panose="020B0604020202020204" pitchFamily="34" charset="0"/>
            </a:endParaRPr>
          </a:p>
          <a:p>
            <a:pPr marL="234950" indent="0" algn="just">
              <a:lnSpc>
                <a:spcPct val="100000"/>
              </a:lnSpc>
              <a:spcBef>
                <a:spcPts val="0"/>
              </a:spcBef>
              <a:buNone/>
            </a:pPr>
            <a:r>
              <a:rPr lang="en-US" sz="1400" dirty="0" err="1">
                <a:ln>
                  <a:solidFill>
                    <a:schemeClr val="tx1"/>
                  </a:solidFill>
                </a:ln>
                <a:latin typeface="Arial" pitchFamily="34" charset="0"/>
                <a:cs typeface="Arial" pitchFamily="34" charset="0"/>
              </a:rPr>
              <a:t>Penyusunan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Naskah</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Akademik</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merupakan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kegiatan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penelitian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sehingga</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berbasis</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metode</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penelitian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hukum</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atau</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penelitian</a:t>
            </a:r>
            <a:r>
              <a:rPr lang="en-US" sz="1400" dirty="0">
                <a:ln>
                  <a:solidFill>
                    <a:schemeClr val="tx1"/>
                  </a:solidFill>
                </a:ln>
                <a:latin typeface="Arial" pitchFamily="34" charset="0"/>
                <a:cs typeface="Arial" pitchFamily="34" charset="0"/>
              </a:rPr>
              <a:t> lain</a:t>
            </a:r>
          </a:p>
          <a:p>
            <a:pPr marL="457200" indent="-222250" algn="just">
              <a:lnSpc>
                <a:spcPct val="100000"/>
              </a:lnSpc>
              <a:spcBef>
                <a:spcPts val="0"/>
              </a:spcBef>
              <a:buFont typeface="+mj-lt"/>
              <a:buAutoNum type="arabicPeriod"/>
            </a:pPr>
            <a:r>
              <a:rPr lang="en-US" sz="1400" dirty="0" err="1">
                <a:ln>
                  <a:solidFill>
                    <a:schemeClr val="tx1"/>
                  </a:solidFill>
                </a:ln>
                <a:latin typeface="Arial" pitchFamily="34" charset="0"/>
                <a:cs typeface="Arial" pitchFamily="34" charset="0"/>
              </a:rPr>
              <a:t>Metode</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Pendekatan</a:t>
            </a:r>
            <a:r>
              <a:rPr lang="en-US" sz="1400" dirty="0">
                <a:ln>
                  <a:solidFill>
                    <a:schemeClr val="tx1"/>
                  </a:solidFill>
                </a:ln>
                <a:latin typeface="Arial" pitchFamily="34" charset="0"/>
                <a:cs typeface="Arial" pitchFamily="34" charset="0"/>
              </a:rPr>
              <a:t> : </a:t>
            </a:r>
            <a:r>
              <a:rPr lang="en-US" sz="1400" dirty="0" err="1">
                <a:ln>
                  <a:solidFill>
                    <a:schemeClr val="tx1"/>
                  </a:solidFill>
                </a:ln>
                <a:latin typeface="Arial" pitchFamily="34" charset="0"/>
                <a:cs typeface="Arial" pitchFamily="34" charset="0"/>
              </a:rPr>
              <a:t>Yuridis</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Normatif</a:t>
            </a:r>
            <a:endParaRPr lang="en-US" sz="1400" dirty="0">
              <a:ln>
                <a:solidFill>
                  <a:schemeClr val="tx1"/>
                </a:solidFill>
              </a:ln>
              <a:latin typeface="Arial" pitchFamily="34" charset="0"/>
              <a:cs typeface="Arial" pitchFamily="34" charset="0"/>
            </a:endParaRPr>
          </a:p>
          <a:p>
            <a:pPr marL="457200" indent="-222250" algn="just">
              <a:lnSpc>
                <a:spcPct val="100000"/>
              </a:lnSpc>
              <a:spcBef>
                <a:spcPts val="0"/>
              </a:spcBef>
              <a:buFont typeface="+mj-lt"/>
              <a:buAutoNum type="arabicPeriod"/>
            </a:pPr>
            <a:r>
              <a:rPr lang="en-US" sz="1400" dirty="0" err="1">
                <a:ln>
                  <a:solidFill>
                    <a:schemeClr val="tx1"/>
                  </a:solidFill>
                </a:ln>
                <a:latin typeface="Arial" pitchFamily="34" charset="0"/>
                <a:cs typeface="Arial" pitchFamily="34" charset="0"/>
              </a:rPr>
              <a:t>Sumber</a:t>
            </a:r>
            <a:r>
              <a:rPr lang="en-US" sz="1400" dirty="0">
                <a:ln>
                  <a:solidFill>
                    <a:schemeClr val="tx1"/>
                  </a:solidFill>
                </a:ln>
                <a:latin typeface="Arial" pitchFamily="34" charset="0"/>
                <a:cs typeface="Arial" pitchFamily="34" charset="0"/>
              </a:rPr>
              <a:t> Data: Data </a:t>
            </a:r>
            <a:r>
              <a:rPr lang="en-US" sz="1400" dirty="0" err="1">
                <a:ln>
                  <a:solidFill>
                    <a:schemeClr val="tx1"/>
                  </a:solidFill>
                </a:ln>
                <a:latin typeface="Arial" pitchFamily="34" charset="0"/>
                <a:cs typeface="Arial" pitchFamily="34" charset="0"/>
              </a:rPr>
              <a:t>Sekunder</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berupa</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bahan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hukum</a:t>
            </a:r>
            <a:r>
              <a:rPr lang="en-US" sz="1400" dirty="0">
                <a:ln>
                  <a:solidFill>
                    <a:schemeClr val="tx1"/>
                  </a:solidFill>
                </a:ln>
                <a:latin typeface="Arial" pitchFamily="34" charset="0"/>
                <a:cs typeface="Arial" pitchFamily="34" charset="0"/>
              </a:rPr>
              <a:t> primer, </a:t>
            </a:r>
            <a:r>
              <a:rPr lang="en-US" sz="1400" dirty="0" err="1">
                <a:ln>
                  <a:solidFill>
                    <a:schemeClr val="tx1"/>
                  </a:solidFill>
                </a:ln>
                <a:latin typeface="Arial" pitchFamily="34" charset="0"/>
                <a:cs typeface="Arial" pitchFamily="34" charset="0"/>
              </a:rPr>
              <a:t>sekunder</a:t>
            </a:r>
            <a:r>
              <a:rPr lang="en-US" sz="1400" dirty="0">
                <a:ln>
                  <a:solidFill>
                    <a:schemeClr val="tx1"/>
                  </a:solidFill>
                </a:ln>
                <a:latin typeface="Arial" pitchFamily="34" charset="0"/>
                <a:cs typeface="Arial" pitchFamily="34" charset="0"/>
              </a:rPr>
              <a:t> dan </a:t>
            </a:r>
            <a:r>
              <a:rPr lang="en-US" sz="1400" dirty="0" err="1">
                <a:ln>
                  <a:solidFill>
                    <a:schemeClr val="tx1"/>
                  </a:solidFill>
                </a:ln>
                <a:latin typeface="Arial" pitchFamily="34" charset="0"/>
                <a:cs typeface="Arial" pitchFamily="34" charset="0"/>
              </a:rPr>
              <a:t>tersier</a:t>
            </a:r>
            <a:endParaRPr lang="en-US" sz="1400" dirty="0">
              <a:ln>
                <a:solidFill>
                  <a:schemeClr val="tx1"/>
                </a:solidFill>
              </a:ln>
              <a:latin typeface="Arial" pitchFamily="34" charset="0"/>
              <a:cs typeface="Arial" pitchFamily="34" charset="0"/>
            </a:endParaRPr>
          </a:p>
          <a:p>
            <a:pPr marL="457200" indent="-222250" algn="just">
              <a:lnSpc>
                <a:spcPct val="100000"/>
              </a:lnSpc>
              <a:spcBef>
                <a:spcPts val="0"/>
              </a:spcBef>
              <a:buFont typeface="+mj-lt"/>
              <a:buAutoNum type="arabicPeriod"/>
            </a:pPr>
            <a:r>
              <a:rPr lang="en-US" sz="1400" dirty="0" err="1">
                <a:ln>
                  <a:solidFill>
                    <a:schemeClr val="tx1"/>
                  </a:solidFill>
                </a:ln>
                <a:latin typeface="Arial" pitchFamily="34" charset="0"/>
                <a:cs typeface="Arial" pitchFamily="34" charset="0"/>
              </a:rPr>
              <a:t>Metode</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Pengumpulan</a:t>
            </a:r>
            <a:r>
              <a:rPr lang="en-US" sz="1400" dirty="0">
                <a:ln>
                  <a:solidFill>
                    <a:schemeClr val="tx1"/>
                  </a:solidFill>
                </a:ln>
                <a:latin typeface="Arial" pitchFamily="34" charset="0"/>
                <a:cs typeface="Arial" pitchFamily="34" charset="0"/>
              </a:rPr>
              <a:t> Data: </a:t>
            </a:r>
            <a:r>
              <a:rPr lang="en-US" sz="1400" dirty="0" err="1">
                <a:ln>
                  <a:solidFill>
                    <a:schemeClr val="tx1"/>
                  </a:solidFill>
                </a:ln>
                <a:latin typeface="Arial" pitchFamily="34" charset="0"/>
                <a:cs typeface="Arial" pitchFamily="34" charset="0"/>
              </a:rPr>
              <a:t>Studi</a:t>
            </a:r>
            <a:r>
              <a:rPr lang="en-US" sz="1400" dirty="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kepustakaan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dan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komparatif</a:t>
            </a:r>
            <a:endParaRPr lang="en-US" sz="1400" dirty="0">
              <a:ln>
                <a:solidFill>
                  <a:schemeClr val="tx1"/>
                </a:solidFill>
              </a:ln>
              <a:latin typeface="Arial" pitchFamily="34" charset="0"/>
              <a:cs typeface="Arial" pitchFamily="34" charset="0"/>
            </a:endParaRPr>
          </a:p>
          <a:p>
            <a:pPr marL="457200" indent="-222250" algn="just">
              <a:lnSpc>
                <a:spcPct val="100000"/>
              </a:lnSpc>
              <a:spcBef>
                <a:spcPts val="0"/>
              </a:spcBef>
              <a:buFont typeface="+mj-lt"/>
              <a:buAutoNum type="arabicPeriod"/>
            </a:pPr>
            <a:r>
              <a:rPr lang="en-US" sz="1400" dirty="0" err="1">
                <a:ln>
                  <a:solidFill>
                    <a:schemeClr val="tx1"/>
                  </a:solidFill>
                </a:ln>
                <a:latin typeface="Arial" pitchFamily="34" charset="0"/>
                <a:cs typeface="Arial" pitchFamily="34" charset="0"/>
              </a:rPr>
              <a:t>Penyajian</a:t>
            </a:r>
            <a:r>
              <a:rPr lang="en-US" sz="1400" dirty="0">
                <a:ln>
                  <a:solidFill>
                    <a:schemeClr val="tx1"/>
                  </a:solidFill>
                </a:ln>
                <a:latin typeface="Arial" pitchFamily="34" charset="0"/>
                <a:cs typeface="Arial" pitchFamily="34" charset="0"/>
              </a:rPr>
              <a:t> Data: </a:t>
            </a:r>
            <a:r>
              <a:rPr lang="en-US" sz="1400" dirty="0" err="1">
                <a:ln>
                  <a:solidFill>
                    <a:schemeClr val="tx1"/>
                  </a:solidFill>
                </a:ln>
                <a:latin typeface="Arial" pitchFamily="34" charset="0"/>
                <a:cs typeface="Arial" pitchFamily="34" charset="0"/>
              </a:rPr>
              <a:t>kualitatif</a:t>
            </a:r>
            <a:endParaRPr lang="en-US" sz="1400" dirty="0">
              <a:ln>
                <a:solidFill>
                  <a:schemeClr val="tx1"/>
                </a:solidFill>
              </a:ln>
              <a:latin typeface="Arial" pitchFamily="34" charset="0"/>
              <a:cs typeface="Arial" pitchFamily="34" charset="0"/>
            </a:endParaRPr>
          </a:p>
          <a:p>
            <a:pPr marL="457200" indent="-222250" algn="just">
              <a:lnSpc>
                <a:spcPct val="100000"/>
              </a:lnSpc>
              <a:spcBef>
                <a:spcPts val="0"/>
              </a:spcBef>
              <a:buFont typeface="+mj-lt"/>
              <a:buAutoNum type="arabicPeriod"/>
            </a:pPr>
            <a:r>
              <a:rPr lang="en-US" sz="1400" dirty="0" err="1">
                <a:ln>
                  <a:solidFill>
                    <a:schemeClr val="tx1"/>
                  </a:solidFill>
                </a:ln>
                <a:latin typeface="Arial" pitchFamily="34" charset="0"/>
                <a:cs typeface="Arial" pitchFamily="34" charset="0"/>
              </a:rPr>
              <a:t>Analisis</a:t>
            </a:r>
            <a:r>
              <a:rPr lang="en-US" sz="1400" dirty="0">
                <a:ln>
                  <a:solidFill>
                    <a:schemeClr val="tx1"/>
                  </a:solidFill>
                </a:ln>
                <a:latin typeface="Arial" pitchFamily="34" charset="0"/>
                <a:cs typeface="Arial" pitchFamily="34" charset="0"/>
              </a:rPr>
              <a:t> Data: </a:t>
            </a:r>
            <a:r>
              <a:rPr lang="en-US" sz="1400" dirty="0" err="1">
                <a:ln>
                  <a:solidFill>
                    <a:schemeClr val="tx1"/>
                  </a:solidFill>
                </a:ln>
                <a:latin typeface="Arial" pitchFamily="34" charset="0"/>
                <a:cs typeface="Arial" pitchFamily="34" charset="0"/>
              </a:rPr>
              <a:t>kualitatif</a:t>
            </a:r>
            <a:endParaRPr lang="en-US" sz="1400" dirty="0">
              <a:ln>
                <a:solidFill>
                  <a:schemeClr val="tx1"/>
                </a:solidFill>
              </a:ln>
              <a:latin typeface="Arial" pitchFamily="34" charset="0"/>
              <a:cs typeface="Arial" pitchFamily="34" charset="0"/>
            </a:endParaRPr>
          </a:p>
          <a:p>
            <a:pPr marL="685803" indent="-228600" algn="just">
              <a:lnSpc>
                <a:spcPct val="120000"/>
              </a:lnSpc>
              <a:buFont typeface="+mj-lt"/>
              <a:buAutoNum type="arabicPeriod"/>
            </a:pPr>
            <a:endParaRPr lang="en-US" sz="1600" dirty="0">
              <a:ln>
                <a:solidFill>
                  <a:schemeClr val="tx1"/>
                </a:solidFill>
              </a:ln>
              <a:latin typeface="+mj-lt"/>
              <a:cs typeface="Arial" panose="020B0604020202020204" pitchFamily="34" charset="0"/>
            </a:endParaRPr>
          </a:p>
        </p:txBody>
      </p:sp>
      <p:cxnSp>
        <p:nvCxnSpPr>
          <p:cNvPr id="5" name="Straight Connector 4">
            <a:extLst>
              <a:ext uri="{FF2B5EF4-FFF2-40B4-BE49-F238E27FC236}">
                <a16:creationId xmlns:a16="http://schemas.microsoft.com/office/drawing/2014/main" xmlns="" id="{ECA6EA3D-7667-47D0-96B1-0D845C5D2D9E}"/>
              </a:ext>
            </a:extLst>
          </p:cNvPr>
          <p:cNvCxnSpPr>
            <a:cxnSpLocks/>
          </p:cNvCxnSpPr>
          <p:nvPr/>
        </p:nvCxnSpPr>
        <p:spPr>
          <a:xfrm>
            <a:off x="1671740" y="273558"/>
            <a:ext cx="1" cy="63030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833E0577-EF58-46D8-B504-300A7BCA68A6}"/>
              </a:ext>
            </a:extLst>
          </p:cNvPr>
          <p:cNvSpPr>
            <a:spLocks noGrp="1"/>
          </p:cNvSpPr>
          <p:nvPr>
            <p:ph type="sldNum" sz="quarter" idx="12"/>
          </p:nvPr>
        </p:nvSpPr>
        <p:spPr/>
        <p:txBody>
          <a:bodyPr/>
          <a:lstStyle/>
          <a:p>
            <a:pPr defTabSz="386151"/>
            <a:fld id="{A2AFC5D0-02D9-4C14-8495-30E4BAE4415F}" type="slidenum">
              <a:rPr lang="id-ID">
                <a:solidFill>
                  <a:prstClr val="black">
                    <a:tint val="75000"/>
                  </a:prstClr>
                </a:solidFill>
                <a:latin typeface="Calibri" panose="020F0502020204030204"/>
              </a:rPr>
              <a:pPr defTabSz="386151"/>
              <a:t>26</a:t>
            </a:fld>
            <a:endParaRPr lang="id-ID">
              <a:solidFill>
                <a:prstClr val="black">
                  <a:tint val="75000"/>
                </a:prstClr>
              </a:solidFill>
              <a:latin typeface="Calibri" panose="020F0502020204030204"/>
            </a:endParaRPr>
          </a:p>
        </p:txBody>
      </p:sp>
      <p:sp>
        <p:nvSpPr>
          <p:cNvPr id="8" name="Rectangle 7"/>
          <p:cNvSpPr/>
          <p:nvPr/>
        </p:nvSpPr>
        <p:spPr>
          <a:xfrm>
            <a:off x="1840230" y="1251080"/>
            <a:ext cx="6960870" cy="2031325"/>
          </a:xfrm>
          <a:prstGeom prst="rect">
            <a:avLst/>
          </a:prstGeom>
        </p:spPr>
        <p:txBody>
          <a:bodyPr wrap="square">
            <a:spAutoFit/>
          </a:bodyPr>
          <a:lstStyle/>
          <a:p>
            <a:pPr marL="342900" lvl="0" indent="-342900" algn="just">
              <a:spcAft>
                <a:spcPts val="0"/>
              </a:spcAft>
              <a:buFont typeface="+mj-lt"/>
              <a:buAutoNum type="arabicPeriod"/>
            </a:pPr>
            <a:r>
              <a:rPr lang="en-US" sz="1400" b="1" dirty="0" err="1">
                <a:latin typeface="Arial" pitchFamily="34" charset="0"/>
                <a:ea typeface="Calibri"/>
                <a:cs typeface="Arial" pitchFamily="34" charset="0"/>
              </a:rPr>
              <a:t>Mewujudkan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Naskah</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Akademik</a:t>
            </a:r>
            <a:r>
              <a:rPr lang="en-US" sz="1400" b="1" dirty="0">
                <a:latin typeface="Arial" pitchFamily="34" charset="0"/>
                <a:ea typeface="Calibri"/>
                <a:cs typeface="Arial" pitchFamily="34" charset="0"/>
              </a:rPr>
              <a:t> yang </a:t>
            </a:r>
            <a:r>
              <a:rPr lang="en-US" sz="1400" b="1" dirty="0" err="1">
                <a:latin typeface="Arial" pitchFamily="34" charset="0"/>
                <a:ea typeface="Calibri"/>
                <a:cs typeface="Arial" pitchFamily="34" charset="0"/>
              </a:rPr>
              <a:t>menjadi</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pedoman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dalam</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penyusunan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Rancangan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Peraturan</a:t>
            </a:r>
            <a:r>
              <a:rPr lang="en-US" sz="1400" b="1" dirty="0">
                <a:latin typeface="Arial" pitchFamily="34" charset="0"/>
                <a:ea typeface="Calibri"/>
                <a:cs typeface="Arial" pitchFamily="34" charset="0"/>
              </a:rPr>
              <a:t> Daerah </a:t>
            </a:r>
            <a:r>
              <a:rPr lang="en-US" sz="1400" b="1" dirty="0" err="1">
                <a:latin typeface="Arial" pitchFamily="34" charset="0"/>
                <a:ea typeface="Calibri"/>
                <a:cs typeface="Arial" pitchFamily="34" charset="0"/>
              </a:rPr>
              <a:t>tentang</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Penyelenggaraan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Tertib</a:t>
            </a:r>
            <a:r>
              <a:rPr lang="en-US" sz="1400" b="1" dirty="0">
                <a:latin typeface="Arial" pitchFamily="34" charset="0"/>
                <a:ea typeface="Calibri"/>
                <a:cs typeface="Arial" pitchFamily="34" charset="0"/>
              </a:rPr>
              <a:t> Tuna </a:t>
            </a:r>
            <a:r>
              <a:rPr lang="en-US" sz="1400" b="1" dirty="0" err="1">
                <a:latin typeface="Arial" pitchFamily="34" charset="0"/>
                <a:ea typeface="Calibri"/>
                <a:cs typeface="Arial" pitchFamily="34" charset="0"/>
              </a:rPr>
              <a:t>Sosial</a:t>
            </a:r>
            <a:r>
              <a:rPr lang="en-US" sz="1400" b="1" dirty="0">
                <a:latin typeface="Arial" pitchFamily="34" charset="0"/>
                <a:ea typeface="Calibri"/>
                <a:cs typeface="Arial" pitchFamily="34" charset="0"/>
              </a:rPr>
              <a:t>;</a:t>
            </a:r>
          </a:p>
          <a:p>
            <a:pPr marL="342900" lvl="0" indent="-342900" algn="just">
              <a:spcAft>
                <a:spcPts val="0"/>
              </a:spcAft>
              <a:buFont typeface="+mj-lt"/>
              <a:buAutoNum type="arabicPeriod"/>
            </a:pPr>
            <a:r>
              <a:rPr lang="en-US" sz="1400" b="1" dirty="0" err="1">
                <a:latin typeface="Arial" pitchFamily="34" charset="0"/>
                <a:ea typeface="Calibri"/>
                <a:cs typeface="Arial" pitchFamily="34" charset="0"/>
              </a:rPr>
              <a:t>Mengkaji</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dan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merumuskan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aspek</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filosofis</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sosiologis</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dan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yuridis</a:t>
            </a:r>
            <a:r>
              <a:rPr lang="en-US" sz="1400" b="1" dirty="0">
                <a:latin typeface="Arial" pitchFamily="34" charset="0"/>
                <a:ea typeface="Calibri"/>
                <a:cs typeface="Arial" pitchFamily="34" charset="0"/>
              </a:rPr>
              <a:t> yang </a:t>
            </a:r>
            <a:r>
              <a:rPr lang="en-US" sz="1400" b="1" dirty="0" err="1">
                <a:latin typeface="Arial" pitchFamily="34" charset="0"/>
                <a:ea typeface="Calibri"/>
                <a:cs typeface="Arial" pitchFamily="34" charset="0"/>
              </a:rPr>
              <a:t>menjadi</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dasar</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berlakunya</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Rancangan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Peraturan</a:t>
            </a:r>
            <a:r>
              <a:rPr lang="en-US" sz="1400" b="1" dirty="0">
                <a:latin typeface="Arial" pitchFamily="34" charset="0"/>
                <a:ea typeface="Calibri"/>
                <a:cs typeface="Arial" pitchFamily="34" charset="0"/>
              </a:rPr>
              <a:t> Daerah </a:t>
            </a:r>
            <a:r>
              <a:rPr lang="en-US" sz="1400" b="1" dirty="0" err="1">
                <a:latin typeface="Arial" pitchFamily="34" charset="0"/>
                <a:ea typeface="Calibri"/>
                <a:cs typeface="Arial" pitchFamily="34" charset="0"/>
              </a:rPr>
              <a:t>tentang</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Penyelenggaraan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Tertib</a:t>
            </a:r>
            <a:r>
              <a:rPr lang="en-US" sz="1400" b="1" dirty="0">
                <a:latin typeface="Arial" pitchFamily="34" charset="0"/>
                <a:ea typeface="Calibri"/>
                <a:cs typeface="Arial" pitchFamily="34" charset="0"/>
              </a:rPr>
              <a:t> Tuna </a:t>
            </a:r>
            <a:r>
              <a:rPr lang="en-US" sz="1400" b="1" dirty="0" err="1">
                <a:latin typeface="Arial" pitchFamily="34" charset="0"/>
                <a:ea typeface="Calibri"/>
                <a:cs typeface="Arial" pitchFamily="34" charset="0"/>
              </a:rPr>
              <a:t>Sosial</a:t>
            </a:r>
            <a:r>
              <a:rPr lang="en-US" sz="1400" b="1" dirty="0">
                <a:latin typeface="Arial" pitchFamily="34" charset="0"/>
                <a:ea typeface="Calibri"/>
                <a:cs typeface="Arial" pitchFamily="34" charset="0"/>
              </a:rPr>
              <a:t>;</a:t>
            </a:r>
          </a:p>
          <a:p>
            <a:pPr marL="342900" lvl="0" indent="-342900" algn="just">
              <a:spcAft>
                <a:spcPts val="0"/>
              </a:spcAft>
              <a:buFont typeface="+mj-lt"/>
              <a:buAutoNum type="arabicPeriod"/>
            </a:pPr>
            <a:r>
              <a:rPr lang="en-US" sz="1400" b="1" dirty="0" err="1">
                <a:latin typeface="Arial" pitchFamily="34" charset="0"/>
                <a:ea typeface="Calibri"/>
                <a:cs typeface="Arial" pitchFamily="34" charset="0"/>
              </a:rPr>
              <a:t>Membentuk</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Rancangan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Peraturan</a:t>
            </a:r>
            <a:r>
              <a:rPr lang="en-US" sz="1400" b="1" dirty="0">
                <a:latin typeface="Arial" pitchFamily="34" charset="0"/>
                <a:ea typeface="Calibri"/>
                <a:cs typeface="Arial" pitchFamily="34" charset="0"/>
              </a:rPr>
              <a:t> Daerah </a:t>
            </a:r>
            <a:r>
              <a:rPr lang="en-US" sz="1400" b="1" dirty="0" err="1">
                <a:latin typeface="Arial" pitchFamily="34" charset="0"/>
                <a:ea typeface="Calibri"/>
                <a:cs typeface="Arial" pitchFamily="34" charset="0"/>
              </a:rPr>
              <a:t>tentang</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Penyelenggaraan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Tertib</a:t>
            </a:r>
            <a:r>
              <a:rPr lang="en-US" sz="1400" b="1" dirty="0">
                <a:latin typeface="Arial" pitchFamily="34" charset="0"/>
                <a:ea typeface="Calibri"/>
                <a:cs typeface="Arial" pitchFamily="34" charset="0"/>
              </a:rPr>
              <a:t> Tuna </a:t>
            </a:r>
            <a:r>
              <a:rPr lang="en-US" sz="1400" b="1" dirty="0" err="1">
                <a:latin typeface="Arial" pitchFamily="34" charset="0"/>
                <a:ea typeface="Calibri"/>
                <a:cs typeface="Arial" pitchFamily="34" charset="0"/>
              </a:rPr>
              <a:t>Sosial</a:t>
            </a:r>
            <a:r>
              <a:rPr lang="en-US" sz="1400" b="1" dirty="0">
                <a:latin typeface="Arial" pitchFamily="34" charset="0"/>
                <a:ea typeface="Calibri"/>
                <a:cs typeface="Arial" pitchFamily="34" charset="0"/>
              </a:rPr>
              <a:t> yang </a:t>
            </a:r>
            <a:r>
              <a:rPr lang="en-US" sz="1400" b="1" dirty="0" err="1">
                <a:latin typeface="Arial" pitchFamily="34" charset="0"/>
                <a:ea typeface="Calibri"/>
                <a:cs typeface="Arial" pitchFamily="34" charset="0"/>
              </a:rPr>
              <a:t>berkepastian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hukum</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dan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berkeadilan</a:t>
            </a:r>
            <a:r>
              <a:rPr lang="en-US" sz="1400" b="1" dirty="0">
                <a:latin typeface="Arial" pitchFamily="34" charset="0"/>
                <a:ea typeface="Calibri"/>
                <a:cs typeface="Arial" pitchFamily="34" charset="0"/>
              </a:rPr>
              <a:t>;</a:t>
            </a:r>
          </a:p>
          <a:p>
            <a:pPr marL="342900" indent="-342900" algn="just">
              <a:buFont typeface="+mj-lt"/>
              <a:buAutoNum type="arabicPeriod"/>
            </a:pPr>
            <a:r>
              <a:rPr lang="en-US" sz="1400" b="1" dirty="0" err="1">
                <a:latin typeface="Arial" pitchFamily="34" charset="0"/>
                <a:ea typeface="Calibri"/>
                <a:cs typeface="Arial" pitchFamily="34" charset="0"/>
              </a:rPr>
              <a:t>Mewujudkan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ketepatan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dan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keterpaduan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sasaran</a:t>
            </a:r>
            <a:r>
              <a:rPr lang="en-US" sz="1400" b="1" dirty="0">
                <a:latin typeface="Arial" pitchFamily="34" charset="0"/>
                <a:ea typeface="Calibri"/>
                <a:cs typeface="Arial" pitchFamily="34" charset="0"/>
              </a:rPr>
              <a:t> yang </a:t>
            </a:r>
            <a:r>
              <a:rPr lang="en-US" sz="1400" b="1" dirty="0" err="1">
                <a:latin typeface="Arial" pitchFamily="34" charset="0"/>
                <a:ea typeface="Calibri"/>
                <a:cs typeface="Arial" pitchFamily="34" charset="0"/>
              </a:rPr>
              <a:t>akan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diwujudkan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ruang</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lingkup</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pengaturan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jangkauan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dan</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arah</a:t>
            </a:r>
            <a:r>
              <a:rPr lang="en-US" sz="1400" b="1" dirty="0">
                <a:latin typeface="Arial" pitchFamily="34" charset="0"/>
                <a:ea typeface="Calibri"/>
                <a:cs typeface="Arial" pitchFamily="34" charset="0"/>
              </a:rPr>
              <a:t> </a:t>
            </a:r>
            <a:r>
              <a:rPr lang="en-US" sz="1400" b="1" dirty="0" err="1">
                <a:latin typeface="Arial" pitchFamily="34" charset="0"/>
                <a:ea typeface="Calibri"/>
                <a:cs typeface="Arial" pitchFamily="34" charset="0"/>
              </a:rPr>
              <a:t>pengaturan</a:t>
            </a:r>
            <a:endParaRPr lang="en-US" sz="1400" b="1" dirty="0">
              <a:latin typeface="Arial" pitchFamily="34" charset="0"/>
              <a:cs typeface="Arial" pitchFamily="34" charset="0"/>
            </a:endParaRPr>
          </a:p>
        </p:txBody>
      </p:sp>
    </p:spTree>
    <p:extLst>
      <p:ext uri="{BB962C8B-B14F-4D97-AF65-F5344CB8AC3E}">
        <p14:creationId xmlns:p14="http://schemas.microsoft.com/office/powerpoint/2010/main" val="17708855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1" y="2303975"/>
            <a:ext cx="2262553" cy="1356360"/>
          </a:xfrm>
        </p:spPr>
        <p:txBody>
          <a:bodyPr>
            <a:normAutofit fontScale="90000"/>
          </a:bodyPr>
          <a:lstStyle/>
          <a:p>
            <a:pPr algn="ctr"/>
            <a:r>
              <a:rPr lang="en-US" sz="2365" dirty="0">
                <a:ln w="0"/>
                <a:latin typeface="Bernard MT Condensed" panose="02050806060905020404" pitchFamily="18" charset="0"/>
                <a:cs typeface="Arial" panose="020B0604020202020204" pitchFamily="34" charset="0"/>
              </a:rPr>
              <a:t>BAB II </a:t>
            </a:r>
            <a:br>
              <a:rPr lang="en-US" sz="2365" dirty="0">
                <a:ln w="0"/>
                <a:latin typeface="Bernard MT Condensed" panose="02050806060905020404" pitchFamily="18" charset="0"/>
                <a:cs typeface="Arial" panose="020B0604020202020204" pitchFamily="34" charset="0"/>
              </a:rPr>
            </a:br>
            <a:r>
              <a:rPr lang="en-US" sz="2365" dirty="0" err="1">
                <a:ln w="0"/>
                <a:latin typeface="Bernard MT Condensed" panose="02050806060905020404" pitchFamily="18" charset="0"/>
                <a:cs typeface="Arial" panose="020B0604020202020204" pitchFamily="34" charset="0"/>
              </a:rPr>
              <a:t>Kajian</a:t>
            </a:r>
            <a:r>
              <a:rPr lang="en-US" sz="2365" dirty="0">
                <a:ln w="0"/>
                <a:latin typeface="Bernard MT Condensed" panose="02050806060905020404" pitchFamily="18" charset="0"/>
                <a:cs typeface="Arial" panose="020B0604020202020204" pitchFamily="34" charset="0"/>
              </a:rPr>
              <a:t> </a:t>
            </a:r>
            <a:r>
              <a:rPr lang="en-US" sz="2365" dirty="0" err="1">
                <a:ln w="0"/>
                <a:latin typeface="Bernard MT Condensed" panose="02050806060905020404" pitchFamily="18" charset="0"/>
                <a:cs typeface="Arial" panose="020B0604020202020204" pitchFamily="34" charset="0"/>
              </a:rPr>
              <a:t>Teoritis</a:t>
            </a:r>
            <a:r>
              <a:rPr lang="en-US" sz="2365" dirty="0">
                <a:ln w="0"/>
                <a:latin typeface="Bernard MT Condensed" panose="02050806060905020404" pitchFamily="18" charset="0"/>
                <a:cs typeface="Arial" panose="020B0604020202020204" pitchFamily="34" charset="0"/>
              </a:rPr>
              <a:t> </a:t>
            </a:r>
            <a:r>
              <a:rPr lang="en-US" sz="2365" dirty="0" err="1">
                <a:ln w="0"/>
                <a:latin typeface="Bernard MT Condensed" panose="02050806060905020404" pitchFamily="18" charset="0"/>
                <a:cs typeface="Arial" panose="020B0604020202020204" pitchFamily="34" charset="0"/>
              </a:rPr>
              <a:t>dan</a:t>
            </a:r>
            <a:r>
              <a:rPr lang="en-US" sz="2365" dirty="0">
                <a:ln w="0"/>
                <a:latin typeface="Bernard MT Condensed" panose="02050806060905020404" pitchFamily="18" charset="0"/>
                <a:cs typeface="Arial" panose="020B0604020202020204" pitchFamily="34" charset="0"/>
              </a:rPr>
              <a:t> </a:t>
            </a:r>
            <a:r>
              <a:rPr lang="en-US" sz="2365" dirty="0" err="1">
                <a:ln w="0"/>
                <a:latin typeface="Bernard MT Condensed" panose="02050806060905020404" pitchFamily="18" charset="0"/>
                <a:cs typeface="Arial" panose="020B0604020202020204" pitchFamily="34" charset="0"/>
              </a:rPr>
              <a:t>Praktis</a:t>
            </a:r>
            <a:r>
              <a:rPr lang="en-US" sz="2365" dirty="0">
                <a:ln w="0"/>
                <a:latin typeface="Bernard MT Condensed" panose="02050806060905020404" pitchFamily="18" charset="0"/>
                <a:cs typeface="Arial" panose="020B0604020202020204" pitchFamily="34" charset="0"/>
              </a:rPr>
              <a:t> </a:t>
            </a:r>
            <a:r>
              <a:rPr lang="en-US" sz="2365" dirty="0" err="1">
                <a:ln w="0"/>
                <a:latin typeface="Bernard MT Condensed" panose="02050806060905020404" pitchFamily="18" charset="0"/>
                <a:cs typeface="Arial" panose="020B0604020202020204" pitchFamily="34" charset="0"/>
              </a:rPr>
              <a:t>Empiris</a:t>
            </a:r>
            <a:endParaRPr lang="en-US" sz="2365" dirty="0">
              <a:ln w="0"/>
              <a:latin typeface="Bernard MT Condensed" panose="02050806060905020404" pitchFamily="18" charset="0"/>
              <a:cs typeface="Arial" panose="020B0604020202020204" pitchFamily="34" charset="0"/>
            </a:endParaRPr>
          </a:p>
        </p:txBody>
      </p:sp>
      <p:sp>
        <p:nvSpPr>
          <p:cNvPr id="3" name="Content Placeholder 2"/>
          <p:cNvSpPr>
            <a:spLocks noGrp="1"/>
          </p:cNvSpPr>
          <p:nvPr>
            <p:ph idx="1"/>
          </p:nvPr>
        </p:nvSpPr>
        <p:spPr>
          <a:xfrm>
            <a:off x="2567354" y="578726"/>
            <a:ext cx="6271845" cy="5669674"/>
          </a:xfrm>
          <a:noFill/>
          <a:ln>
            <a:noFill/>
          </a:ln>
          <a:scene3d>
            <a:camera prst="orthographicFront"/>
            <a:lightRig rig="threePt" dir="t"/>
          </a:scene3d>
          <a:sp3d>
            <a:bevelT w="114300" prst="artDeco"/>
          </a:sp3d>
        </p:spPr>
        <p:txBody>
          <a:bodyPr>
            <a:noAutofit/>
          </a:bodyPr>
          <a:lstStyle/>
          <a:p>
            <a:pPr marL="0" indent="0" algn="just">
              <a:lnSpc>
                <a:spcPct val="100000"/>
              </a:lnSpc>
              <a:buNone/>
            </a:pPr>
            <a:r>
              <a:rPr lang="en-US" sz="1600" dirty="0" err="1">
                <a:ln>
                  <a:solidFill>
                    <a:schemeClr val="tx1"/>
                  </a:solidFill>
                </a:ln>
                <a:latin typeface="Comic Sans MS" panose="030F0702030302020204" pitchFamily="66" charset="0"/>
                <a:cs typeface="Arial" panose="020B0604020202020204" pitchFamily="34" charset="0"/>
              </a:rPr>
              <a:t>Memuat</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uraian</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mengenai</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materi</a:t>
            </a:r>
            <a:r>
              <a:rPr lang="en-US" sz="1600" dirty="0">
                <a:ln>
                  <a:solidFill>
                    <a:schemeClr val="tx1"/>
                  </a:solidFill>
                </a:ln>
                <a:latin typeface="Comic Sans MS" panose="030F0702030302020204" pitchFamily="66" charset="0"/>
                <a:cs typeface="Arial" panose="020B0604020202020204" pitchFamily="34" charset="0"/>
              </a:rPr>
              <a:t> yang </a:t>
            </a:r>
            <a:r>
              <a:rPr lang="en-US" sz="1600" dirty="0" err="1">
                <a:ln>
                  <a:solidFill>
                    <a:schemeClr val="tx1"/>
                  </a:solidFill>
                </a:ln>
                <a:latin typeface="Comic Sans MS" panose="030F0702030302020204" pitchFamily="66" charset="0"/>
                <a:cs typeface="Arial" panose="020B0604020202020204" pitchFamily="34" charset="0"/>
              </a:rPr>
              <a:t>bersifat</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teoritis</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asas</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praktik</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perkembangan</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pemikiran</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serta</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implikasi</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sosial</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politik</a:t>
            </a:r>
            <a:r>
              <a:rPr lang="en-US" sz="1600" dirty="0">
                <a:ln>
                  <a:solidFill>
                    <a:schemeClr val="tx1"/>
                  </a:solidFill>
                </a:ln>
                <a:latin typeface="Comic Sans MS" panose="030F0702030302020204" pitchFamily="66" charset="0"/>
                <a:cs typeface="Arial" panose="020B0604020202020204" pitchFamily="34" charset="0"/>
              </a:rPr>
              <a:t> dan </a:t>
            </a:r>
            <a:r>
              <a:rPr lang="en-US" sz="1600" dirty="0" err="1">
                <a:ln>
                  <a:solidFill>
                    <a:schemeClr val="tx1"/>
                  </a:solidFill>
                </a:ln>
                <a:latin typeface="Comic Sans MS" panose="030F0702030302020204" pitchFamily="66" charset="0"/>
                <a:cs typeface="Arial" panose="020B0604020202020204" pitchFamily="34" charset="0"/>
              </a:rPr>
              <a:t>ekonomi</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dalam</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suatu</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Peraturan</a:t>
            </a:r>
            <a:r>
              <a:rPr lang="en-US" sz="1600" dirty="0">
                <a:ln>
                  <a:solidFill>
                    <a:schemeClr val="tx1"/>
                  </a:solidFill>
                </a:ln>
                <a:latin typeface="Comic Sans MS" panose="030F0702030302020204" pitchFamily="66" charset="0"/>
                <a:cs typeface="Arial" panose="020B0604020202020204" pitchFamily="34" charset="0"/>
              </a:rPr>
              <a:t> Daerah</a:t>
            </a:r>
          </a:p>
          <a:p>
            <a:pPr marL="0" indent="0" algn="just">
              <a:lnSpc>
                <a:spcPct val="100000"/>
              </a:lnSpc>
              <a:buNone/>
            </a:pPr>
            <a:r>
              <a:rPr lang="en-US" sz="1600" dirty="0">
                <a:ln>
                  <a:solidFill>
                    <a:srgbClr val="FF0000"/>
                  </a:solidFill>
                </a:ln>
                <a:solidFill>
                  <a:srgbClr val="FF0000"/>
                </a:solidFill>
                <a:latin typeface="Comic Sans MS" panose="030F0702030302020204" pitchFamily="66" charset="0"/>
                <a:cs typeface="Arial" panose="020B0604020202020204" pitchFamily="34" charset="0"/>
              </a:rPr>
              <a:t>Kajian </a:t>
            </a:r>
            <a:r>
              <a:rPr lang="en-US" sz="1600" dirty="0" err="1">
                <a:ln>
                  <a:solidFill>
                    <a:srgbClr val="FF0000"/>
                  </a:solidFill>
                </a:ln>
                <a:solidFill>
                  <a:srgbClr val="FF0000"/>
                </a:solidFill>
                <a:latin typeface="Comic Sans MS" panose="030F0702030302020204" pitchFamily="66" charset="0"/>
                <a:cs typeface="Arial" panose="020B0604020202020204" pitchFamily="34" charset="0"/>
              </a:rPr>
              <a:t>Teoritis</a:t>
            </a:r>
            <a:endParaRPr lang="en-US" sz="1600" dirty="0">
              <a:ln>
                <a:solidFill>
                  <a:srgbClr val="FF0000"/>
                </a:solidFill>
              </a:ln>
              <a:solidFill>
                <a:srgbClr val="FF0000"/>
              </a:solidFill>
              <a:latin typeface="Comic Sans MS" panose="030F0702030302020204" pitchFamily="66" charset="0"/>
              <a:cs typeface="Arial" panose="020B0604020202020204" pitchFamily="34" charset="0"/>
            </a:endParaRPr>
          </a:p>
          <a:p>
            <a:pPr marL="342900" indent="-342900" algn="just">
              <a:lnSpc>
                <a:spcPct val="100000"/>
              </a:lnSpc>
              <a:buFont typeface="+mj-lt"/>
              <a:buAutoNum type="arabicPeriod"/>
            </a:pPr>
            <a:r>
              <a:rPr lang="en-US" sz="1600" dirty="0" err="1" smtClean="0">
                <a:ln>
                  <a:solidFill>
                    <a:schemeClr val="tx1"/>
                  </a:solidFill>
                </a:ln>
                <a:latin typeface="Comic Sans MS" panose="030F0702030302020204" pitchFamily="66" charset="0"/>
                <a:cs typeface="Arial" panose="020B0604020202020204" pitchFamily="34" charset="0"/>
              </a:rPr>
              <a:t>Konsep</a:t>
            </a:r>
            <a:endParaRPr lang="en-US" sz="1600" dirty="0">
              <a:ln>
                <a:solidFill>
                  <a:schemeClr val="tx1"/>
                </a:solidFill>
              </a:ln>
              <a:latin typeface="Comic Sans MS" panose="030F0702030302020204" pitchFamily="66" charset="0"/>
              <a:cs typeface="Arial" panose="020B0604020202020204" pitchFamily="34" charset="0"/>
            </a:endParaRPr>
          </a:p>
          <a:p>
            <a:pPr marL="633413" indent="-293688" algn="just">
              <a:lnSpc>
                <a:spcPct val="100000"/>
              </a:lnSpc>
              <a:spcBef>
                <a:spcPts val="0"/>
              </a:spcBef>
              <a:buFont typeface="+mj-lt"/>
              <a:buAutoNum type="alphaLcPeriod"/>
            </a:pPr>
            <a:r>
              <a:rPr lang="en-US" sz="1600" dirty="0" err="1" smtClean="0">
                <a:ln>
                  <a:solidFill>
                    <a:schemeClr val="tx1"/>
                  </a:solidFill>
                </a:ln>
                <a:latin typeface="Comic Sans MS" panose="030F0702030302020204" pitchFamily="66" charset="0"/>
                <a:cs typeface="Arial" panose="020B0604020202020204" pitchFamily="34" charset="0"/>
              </a:rPr>
              <a:t>Konsep</a:t>
            </a:r>
            <a:r>
              <a:rPr lang="en-US" sz="1600" dirty="0" smtClean="0">
                <a:ln>
                  <a:solidFill>
                    <a:schemeClr val="tx1"/>
                  </a:solidFill>
                </a:ln>
                <a:latin typeface="Comic Sans MS" panose="030F0702030302020204" pitchFamily="66" charset="0"/>
                <a:cs typeface="Arial" panose="020B0604020202020204" pitchFamily="34" charset="0"/>
              </a:rPr>
              <a:t> </a:t>
            </a:r>
            <a:r>
              <a:rPr lang="en-US" sz="1600" dirty="0" err="1" smtClean="0">
                <a:ln>
                  <a:solidFill>
                    <a:schemeClr val="tx1"/>
                  </a:solidFill>
                </a:ln>
                <a:latin typeface="Comic Sans MS" panose="030F0702030302020204" pitchFamily="66" charset="0"/>
                <a:cs typeface="Arial" panose="020B0604020202020204" pitchFamily="34" charset="0"/>
              </a:rPr>
              <a:t>Penyelenggaraan</a:t>
            </a:r>
            <a:endParaRPr lang="en-US" sz="1600" dirty="0">
              <a:ln>
                <a:solidFill>
                  <a:schemeClr val="tx1"/>
                </a:solidFill>
              </a:ln>
              <a:latin typeface="Comic Sans MS" panose="030F0702030302020204" pitchFamily="66" charset="0"/>
              <a:cs typeface="Arial" panose="020B0604020202020204" pitchFamily="34" charset="0"/>
            </a:endParaRPr>
          </a:p>
          <a:p>
            <a:pPr marL="633413" indent="-293688" algn="just">
              <a:lnSpc>
                <a:spcPct val="100000"/>
              </a:lnSpc>
              <a:spcBef>
                <a:spcPts val="0"/>
              </a:spcBef>
              <a:buFont typeface="+mj-lt"/>
              <a:buAutoNum type="alphaLcPeriod"/>
            </a:pPr>
            <a:r>
              <a:rPr lang="en-US" sz="1600" dirty="0" err="1" smtClean="0">
                <a:ln>
                  <a:solidFill>
                    <a:schemeClr val="tx1"/>
                  </a:solidFill>
                </a:ln>
                <a:latin typeface="Comic Sans MS" panose="030F0702030302020204" pitchFamily="66" charset="0"/>
                <a:cs typeface="Arial" panose="020B0604020202020204" pitchFamily="34" charset="0"/>
              </a:rPr>
              <a:t>Konsep</a:t>
            </a:r>
            <a:r>
              <a:rPr lang="en-US" sz="1600" dirty="0" smtClean="0">
                <a:ln>
                  <a:solidFill>
                    <a:schemeClr val="tx1"/>
                  </a:solidFill>
                </a:ln>
                <a:latin typeface="Comic Sans MS" panose="030F0702030302020204" pitchFamily="66" charset="0"/>
                <a:cs typeface="Arial" panose="020B0604020202020204" pitchFamily="34" charset="0"/>
              </a:rPr>
              <a:t> </a:t>
            </a:r>
            <a:r>
              <a:rPr lang="en-US" sz="1600" dirty="0" err="1" smtClean="0">
                <a:ln>
                  <a:solidFill>
                    <a:schemeClr val="tx1"/>
                  </a:solidFill>
                </a:ln>
                <a:latin typeface="Comic Sans MS" panose="030F0702030302020204" pitchFamily="66" charset="0"/>
                <a:cs typeface="Arial" panose="020B0604020202020204" pitchFamily="34" charset="0"/>
              </a:rPr>
              <a:t>Tertib</a:t>
            </a:r>
            <a:endParaRPr lang="en-US" sz="1600" dirty="0">
              <a:ln>
                <a:solidFill>
                  <a:schemeClr val="tx1"/>
                </a:solidFill>
              </a:ln>
              <a:latin typeface="Comic Sans MS" panose="030F0702030302020204" pitchFamily="66" charset="0"/>
              <a:cs typeface="Arial" panose="020B0604020202020204" pitchFamily="34" charset="0"/>
            </a:endParaRPr>
          </a:p>
          <a:p>
            <a:pPr marL="633413" indent="-293688" algn="just">
              <a:lnSpc>
                <a:spcPct val="100000"/>
              </a:lnSpc>
              <a:spcBef>
                <a:spcPts val="0"/>
              </a:spcBef>
              <a:buFont typeface="+mj-lt"/>
              <a:buAutoNum type="alphaLcPeriod"/>
            </a:pPr>
            <a:r>
              <a:rPr lang="en-US" sz="1600" dirty="0" err="1" smtClean="0">
                <a:ln>
                  <a:solidFill>
                    <a:schemeClr val="tx1"/>
                  </a:solidFill>
                </a:ln>
                <a:latin typeface="Comic Sans MS" panose="030F0702030302020204" pitchFamily="66" charset="0"/>
                <a:cs typeface="Arial" panose="020B0604020202020204" pitchFamily="34" charset="0"/>
              </a:rPr>
              <a:t>Konsep</a:t>
            </a:r>
            <a:r>
              <a:rPr lang="en-US" sz="1600" dirty="0" smtClean="0">
                <a:ln>
                  <a:solidFill>
                    <a:schemeClr val="tx1"/>
                  </a:solidFill>
                </a:ln>
                <a:latin typeface="Comic Sans MS" panose="030F0702030302020204" pitchFamily="66" charset="0"/>
                <a:cs typeface="Arial" panose="020B0604020202020204" pitchFamily="34" charset="0"/>
              </a:rPr>
              <a:t> Tuna </a:t>
            </a:r>
            <a:r>
              <a:rPr lang="en-US" sz="1600" dirty="0" err="1" smtClean="0">
                <a:ln>
                  <a:solidFill>
                    <a:schemeClr val="tx1"/>
                  </a:solidFill>
                </a:ln>
                <a:latin typeface="Comic Sans MS" panose="030F0702030302020204" pitchFamily="66" charset="0"/>
                <a:cs typeface="Arial" panose="020B0604020202020204" pitchFamily="34" charset="0"/>
              </a:rPr>
              <a:t>Sosial</a:t>
            </a:r>
            <a:endParaRPr lang="en-US" sz="1600" dirty="0">
              <a:ln>
                <a:solidFill>
                  <a:schemeClr val="tx1"/>
                </a:solidFill>
              </a:ln>
              <a:latin typeface="Comic Sans MS" panose="030F0702030302020204" pitchFamily="66" charset="0"/>
              <a:cs typeface="Arial" panose="020B0604020202020204" pitchFamily="34" charset="0"/>
            </a:endParaRPr>
          </a:p>
          <a:p>
            <a:pPr marL="342900" indent="-342900" algn="just">
              <a:lnSpc>
                <a:spcPct val="100000"/>
              </a:lnSpc>
              <a:spcBef>
                <a:spcPts val="0"/>
              </a:spcBef>
              <a:buAutoNum type="arabicPeriod" startAt="2"/>
            </a:pPr>
            <a:r>
              <a:rPr lang="en-US" sz="1600" dirty="0" err="1">
                <a:ln>
                  <a:solidFill>
                    <a:schemeClr val="tx1"/>
                  </a:solidFill>
                </a:ln>
                <a:latin typeface="Comic Sans MS" panose="030F0702030302020204" pitchFamily="66" charset="0"/>
                <a:cs typeface="Arial" panose="020B0604020202020204" pitchFamily="34" charset="0"/>
              </a:rPr>
              <a:t>Asas-asas</a:t>
            </a:r>
            <a:endParaRPr lang="en-US" sz="1600" dirty="0">
              <a:ln>
                <a:solidFill>
                  <a:schemeClr val="tx1"/>
                </a:solidFill>
              </a:ln>
              <a:latin typeface="Comic Sans MS" panose="030F0702030302020204" pitchFamily="66" charset="0"/>
              <a:cs typeface="Arial" panose="020B0604020202020204" pitchFamily="34" charset="0"/>
            </a:endParaRPr>
          </a:p>
          <a:p>
            <a:pPr marL="633413" indent="-293688" algn="just">
              <a:lnSpc>
                <a:spcPct val="100000"/>
              </a:lnSpc>
              <a:spcBef>
                <a:spcPts val="0"/>
              </a:spcBef>
              <a:buFont typeface="+mj-lt"/>
              <a:buAutoNum type="alphaLcPeriod"/>
            </a:pPr>
            <a:r>
              <a:rPr lang="en-US" sz="1600" dirty="0" err="1">
                <a:ln>
                  <a:solidFill>
                    <a:schemeClr val="tx1"/>
                  </a:solidFill>
                </a:ln>
                <a:latin typeface="Comic Sans MS" panose="030F0702030302020204" pitchFamily="66" charset="0"/>
                <a:cs typeface="Arial" panose="020B0604020202020204" pitchFamily="34" charset="0"/>
              </a:rPr>
              <a:t>Asas</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Pembentukan</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Peraturan</a:t>
            </a:r>
            <a:r>
              <a:rPr lang="en-US" sz="1600" dirty="0">
                <a:ln>
                  <a:solidFill>
                    <a:schemeClr val="tx1"/>
                  </a:solidFill>
                </a:ln>
                <a:latin typeface="Comic Sans MS" panose="030F0702030302020204" pitchFamily="66" charset="0"/>
                <a:cs typeface="Arial" panose="020B0604020202020204" pitchFamily="34" charset="0"/>
              </a:rPr>
              <a:t> Daerah</a:t>
            </a:r>
          </a:p>
          <a:p>
            <a:pPr marL="633413" indent="-293688" algn="just">
              <a:lnSpc>
                <a:spcPct val="100000"/>
              </a:lnSpc>
              <a:spcBef>
                <a:spcPts val="0"/>
              </a:spcBef>
              <a:buFont typeface="+mj-lt"/>
              <a:buAutoNum type="alphaLcPeriod"/>
            </a:pPr>
            <a:r>
              <a:rPr lang="en-US" sz="1600" dirty="0" err="1">
                <a:ln>
                  <a:solidFill>
                    <a:schemeClr val="tx1"/>
                  </a:solidFill>
                </a:ln>
                <a:latin typeface="Comic Sans MS" panose="030F0702030302020204" pitchFamily="66" charset="0"/>
                <a:cs typeface="Arial" panose="020B0604020202020204" pitchFamily="34" charset="0"/>
              </a:rPr>
              <a:t>Asas</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Materi</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Muatan</a:t>
            </a:r>
            <a:endParaRPr lang="en-US" sz="1600" dirty="0">
              <a:ln>
                <a:solidFill>
                  <a:schemeClr val="tx1"/>
                </a:solidFill>
              </a:ln>
              <a:latin typeface="Comic Sans MS" panose="030F0702030302020204" pitchFamily="66" charset="0"/>
              <a:cs typeface="Arial" panose="020B0604020202020204" pitchFamily="34" charset="0"/>
            </a:endParaRPr>
          </a:p>
          <a:p>
            <a:pPr marL="914400" indent="-280988" algn="just">
              <a:lnSpc>
                <a:spcPct val="100000"/>
              </a:lnSpc>
              <a:spcBef>
                <a:spcPts val="0"/>
              </a:spcBef>
              <a:buFont typeface="+mj-lt"/>
              <a:buAutoNum type="arabicParenR"/>
            </a:pPr>
            <a:r>
              <a:rPr lang="en-US" sz="1600" dirty="0" err="1">
                <a:ln>
                  <a:solidFill>
                    <a:schemeClr val="tx1"/>
                  </a:solidFill>
                </a:ln>
                <a:latin typeface="Comic Sans MS" panose="030F0702030302020204" pitchFamily="66" charset="0"/>
                <a:cs typeface="Arial" panose="020B0604020202020204" pitchFamily="34" charset="0"/>
              </a:rPr>
              <a:t>Peraturan</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perundang-undangan</a:t>
            </a:r>
            <a:endParaRPr lang="en-US" sz="1600" dirty="0">
              <a:ln>
                <a:solidFill>
                  <a:schemeClr val="tx1"/>
                </a:solidFill>
              </a:ln>
              <a:latin typeface="Comic Sans MS" panose="030F0702030302020204" pitchFamily="66" charset="0"/>
              <a:cs typeface="Arial" panose="020B0604020202020204" pitchFamily="34" charset="0"/>
            </a:endParaRPr>
          </a:p>
          <a:p>
            <a:pPr marL="914400" indent="-280988" algn="just">
              <a:lnSpc>
                <a:spcPct val="100000"/>
              </a:lnSpc>
              <a:spcBef>
                <a:spcPts val="0"/>
              </a:spcBef>
              <a:buFont typeface="+mj-lt"/>
              <a:buAutoNum type="arabicParenR"/>
            </a:pPr>
            <a:r>
              <a:rPr lang="en-US" sz="1600" dirty="0" err="1">
                <a:ln>
                  <a:solidFill>
                    <a:schemeClr val="tx1"/>
                  </a:solidFill>
                </a:ln>
                <a:latin typeface="Comic Sans MS" panose="030F0702030302020204" pitchFamily="66" charset="0"/>
                <a:cs typeface="Arial" panose="020B0604020202020204" pitchFamily="34" charset="0"/>
              </a:rPr>
              <a:t>Penyelenggaraan</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pemerintahan</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daerah</a:t>
            </a:r>
            <a:endParaRPr lang="en-US" sz="1600" dirty="0">
              <a:ln>
                <a:solidFill>
                  <a:schemeClr val="tx1"/>
                </a:solidFill>
              </a:ln>
              <a:latin typeface="Comic Sans MS" panose="030F0702030302020204" pitchFamily="66" charset="0"/>
              <a:cs typeface="Arial" panose="020B0604020202020204" pitchFamily="34" charset="0"/>
            </a:endParaRPr>
          </a:p>
          <a:p>
            <a:pPr marL="914400" indent="-280988" algn="just">
              <a:lnSpc>
                <a:spcPct val="100000"/>
              </a:lnSpc>
              <a:spcBef>
                <a:spcPts val="0"/>
              </a:spcBef>
              <a:buFont typeface="+mj-lt"/>
              <a:buAutoNum type="arabicParenR"/>
            </a:pPr>
            <a:r>
              <a:rPr lang="en-US" sz="1600" dirty="0" err="1" smtClean="0">
                <a:ln>
                  <a:solidFill>
                    <a:schemeClr val="tx1"/>
                  </a:solidFill>
                </a:ln>
                <a:latin typeface="Comic Sans MS" panose="030F0702030302020204" pitchFamily="66" charset="0"/>
                <a:cs typeface="Arial" panose="020B0604020202020204" pitchFamily="34" charset="0"/>
              </a:rPr>
              <a:t>Penyelenggaraan</a:t>
            </a:r>
            <a:r>
              <a:rPr lang="en-US" sz="1600" dirty="0" smtClean="0">
                <a:ln>
                  <a:solidFill>
                    <a:schemeClr val="tx1"/>
                  </a:solidFill>
                </a:ln>
                <a:latin typeface="Comic Sans MS" panose="030F0702030302020204" pitchFamily="66" charset="0"/>
                <a:cs typeface="Arial" panose="020B0604020202020204" pitchFamily="34" charset="0"/>
              </a:rPr>
              <a:t> </a:t>
            </a:r>
            <a:r>
              <a:rPr lang="en-US" sz="1600" dirty="0" err="1" smtClean="0">
                <a:ln>
                  <a:solidFill>
                    <a:schemeClr val="tx1"/>
                  </a:solidFill>
                </a:ln>
                <a:latin typeface="Comic Sans MS" panose="030F0702030302020204" pitchFamily="66" charset="0"/>
                <a:cs typeface="Arial" panose="020B0604020202020204" pitchFamily="34" charset="0"/>
              </a:rPr>
              <a:t>Tertib</a:t>
            </a:r>
            <a:r>
              <a:rPr lang="en-US" sz="1600" dirty="0" smtClean="0">
                <a:ln>
                  <a:solidFill>
                    <a:schemeClr val="tx1"/>
                  </a:solidFill>
                </a:ln>
                <a:latin typeface="Comic Sans MS" panose="030F0702030302020204" pitchFamily="66" charset="0"/>
                <a:cs typeface="Arial" panose="020B0604020202020204" pitchFamily="34" charset="0"/>
              </a:rPr>
              <a:t> Tuna </a:t>
            </a:r>
            <a:r>
              <a:rPr lang="en-US" sz="1600" dirty="0" err="1" smtClean="0">
                <a:ln>
                  <a:solidFill>
                    <a:schemeClr val="tx1"/>
                  </a:solidFill>
                </a:ln>
                <a:latin typeface="Comic Sans MS" panose="030F0702030302020204" pitchFamily="66" charset="0"/>
                <a:cs typeface="Arial" panose="020B0604020202020204" pitchFamily="34" charset="0"/>
              </a:rPr>
              <a:t>Sosiol</a:t>
            </a:r>
            <a:endParaRPr lang="en-US" sz="1600" dirty="0">
              <a:ln>
                <a:solidFill>
                  <a:schemeClr val="tx1"/>
                </a:solidFill>
              </a:ln>
              <a:latin typeface="Comic Sans MS" panose="030F0702030302020204" pitchFamily="66" charset="0"/>
              <a:cs typeface="Arial" panose="020B0604020202020204" pitchFamily="34" charset="0"/>
            </a:endParaRPr>
          </a:p>
          <a:p>
            <a:pPr marL="633413" indent="-293688" algn="just">
              <a:lnSpc>
                <a:spcPct val="100000"/>
              </a:lnSpc>
              <a:spcBef>
                <a:spcPts val="0"/>
              </a:spcBef>
              <a:buFont typeface="+mj-lt"/>
              <a:buAutoNum type="alphaLcPeriod"/>
            </a:pPr>
            <a:endParaRPr lang="en-US" sz="1600" dirty="0">
              <a:ln>
                <a:solidFill>
                  <a:schemeClr val="tx1"/>
                </a:solidFill>
              </a:ln>
              <a:latin typeface="Comic Sans MS" panose="030F0702030302020204" pitchFamily="66" charset="0"/>
              <a:cs typeface="Arial" panose="020B0604020202020204" pitchFamily="34" charset="0"/>
            </a:endParaRPr>
          </a:p>
          <a:p>
            <a:pPr marL="0" indent="0" algn="just">
              <a:lnSpc>
                <a:spcPct val="100000"/>
              </a:lnSpc>
              <a:spcBef>
                <a:spcPts val="0"/>
              </a:spcBef>
              <a:buNone/>
            </a:pPr>
            <a:r>
              <a:rPr lang="en-US" sz="1600" dirty="0">
                <a:ln>
                  <a:solidFill>
                    <a:srgbClr val="FF0000"/>
                  </a:solidFill>
                </a:ln>
                <a:solidFill>
                  <a:srgbClr val="FF0000"/>
                </a:solidFill>
                <a:latin typeface="Comic Sans MS" panose="030F0702030302020204" pitchFamily="66" charset="0"/>
                <a:cs typeface="Arial" panose="020B0604020202020204" pitchFamily="34" charset="0"/>
              </a:rPr>
              <a:t>Kajian </a:t>
            </a:r>
            <a:r>
              <a:rPr lang="en-US" sz="1600" dirty="0" err="1">
                <a:ln>
                  <a:solidFill>
                    <a:srgbClr val="FF0000"/>
                  </a:solidFill>
                </a:ln>
                <a:solidFill>
                  <a:srgbClr val="FF0000"/>
                </a:solidFill>
                <a:latin typeface="Comic Sans MS" panose="030F0702030302020204" pitchFamily="66" charset="0"/>
                <a:cs typeface="Arial" panose="020B0604020202020204" pitchFamily="34" charset="0"/>
              </a:rPr>
              <a:t>Empiris</a:t>
            </a:r>
            <a:endParaRPr lang="en-US" sz="1600" dirty="0">
              <a:ln>
                <a:solidFill>
                  <a:srgbClr val="FF0000"/>
                </a:solidFill>
              </a:ln>
              <a:solidFill>
                <a:srgbClr val="FF0000"/>
              </a:solidFill>
              <a:latin typeface="Comic Sans MS" panose="030F0702030302020204" pitchFamily="66" charset="0"/>
              <a:cs typeface="Arial" panose="020B0604020202020204" pitchFamily="34" charset="0"/>
            </a:endParaRPr>
          </a:p>
          <a:p>
            <a:pPr marL="342900" indent="-342900" algn="just">
              <a:lnSpc>
                <a:spcPct val="100000"/>
              </a:lnSpc>
              <a:spcBef>
                <a:spcPts val="0"/>
              </a:spcBef>
              <a:buFont typeface="+mj-lt"/>
              <a:buAutoNum type="arabicPeriod"/>
            </a:pPr>
            <a:r>
              <a:rPr lang="en-US" sz="1600" dirty="0" err="1">
                <a:ln>
                  <a:solidFill>
                    <a:schemeClr val="tx1"/>
                  </a:solidFill>
                </a:ln>
                <a:latin typeface="Comic Sans MS" panose="030F0702030302020204" pitchFamily="66" charset="0"/>
                <a:cs typeface="Arial" panose="020B0604020202020204" pitchFamily="34" charset="0"/>
              </a:rPr>
              <a:t>Profil</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kemiskinan</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pengangguran</a:t>
            </a:r>
            <a:r>
              <a:rPr lang="en-US" sz="1600" dirty="0">
                <a:ln>
                  <a:solidFill>
                    <a:schemeClr val="tx1"/>
                  </a:solidFill>
                </a:ln>
                <a:latin typeface="Comic Sans MS" panose="030F0702030302020204" pitchFamily="66" charset="0"/>
                <a:cs typeface="Arial" panose="020B0604020202020204" pitchFamily="34" charset="0"/>
              </a:rPr>
              <a:t> dan </a:t>
            </a:r>
            <a:r>
              <a:rPr lang="en-US" sz="1600" dirty="0" err="1">
                <a:ln>
                  <a:solidFill>
                    <a:schemeClr val="tx1"/>
                  </a:solidFill>
                </a:ln>
                <a:latin typeface="Comic Sans MS" panose="030F0702030302020204" pitchFamily="66" charset="0"/>
                <a:cs typeface="Arial" panose="020B0604020202020204" pitchFamily="34" charset="0"/>
              </a:rPr>
              <a:t>daya</a:t>
            </a:r>
            <a:r>
              <a:rPr lang="en-US" sz="1600" dirty="0">
                <a:ln>
                  <a:solidFill>
                    <a:schemeClr val="tx1"/>
                  </a:solidFill>
                </a:ln>
                <a:latin typeface="Comic Sans MS" panose="030F0702030302020204" pitchFamily="66" charset="0"/>
                <a:cs typeface="Arial" panose="020B0604020202020204" pitchFamily="34" charset="0"/>
              </a:rPr>
              <a:t> Tarik </a:t>
            </a:r>
            <a:r>
              <a:rPr lang="en-US" sz="1600" dirty="0" err="1">
                <a:ln>
                  <a:solidFill>
                    <a:schemeClr val="tx1"/>
                  </a:solidFill>
                </a:ln>
                <a:latin typeface="Comic Sans MS" panose="030F0702030302020204" pitchFamily="66" charset="0"/>
                <a:cs typeface="Arial" panose="020B0604020202020204" pitchFamily="34" charset="0"/>
              </a:rPr>
              <a:t>wisata</a:t>
            </a:r>
            <a:r>
              <a:rPr lang="en-US" sz="1600" dirty="0">
                <a:ln>
                  <a:solidFill>
                    <a:schemeClr val="tx1"/>
                  </a:solidFill>
                </a:ln>
                <a:latin typeface="Comic Sans MS" panose="030F0702030302020204" pitchFamily="66" charset="0"/>
                <a:cs typeface="Arial" panose="020B0604020202020204" pitchFamily="34" charset="0"/>
              </a:rPr>
              <a:t> </a:t>
            </a:r>
          </a:p>
          <a:p>
            <a:pPr marL="342900" indent="-342900" algn="just">
              <a:lnSpc>
                <a:spcPct val="100000"/>
              </a:lnSpc>
              <a:spcBef>
                <a:spcPts val="0"/>
              </a:spcBef>
              <a:buFont typeface="+mj-lt"/>
              <a:buAutoNum type="arabicPeriod"/>
            </a:pPr>
            <a:r>
              <a:rPr lang="en-US" sz="1600" dirty="0" err="1">
                <a:ln>
                  <a:solidFill>
                    <a:schemeClr val="tx1"/>
                  </a:solidFill>
                </a:ln>
                <a:latin typeface="Comic Sans MS" panose="030F0702030302020204" pitchFamily="66" charset="0"/>
                <a:cs typeface="Arial" panose="020B0604020202020204" pitchFamily="34" charset="0"/>
              </a:rPr>
              <a:t>Upaya</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smtClean="0">
                <a:ln>
                  <a:solidFill>
                    <a:schemeClr val="tx1"/>
                  </a:solidFill>
                </a:ln>
                <a:latin typeface="Comic Sans MS" panose="030F0702030302020204" pitchFamily="66" charset="0"/>
                <a:cs typeface="Arial" panose="020B0604020202020204" pitchFamily="34" charset="0"/>
              </a:rPr>
              <a:t>Penyelenggaraan</a:t>
            </a:r>
            <a:r>
              <a:rPr lang="en-US" sz="1600" dirty="0" smtClean="0">
                <a:ln>
                  <a:solidFill>
                    <a:schemeClr val="tx1"/>
                  </a:solidFill>
                </a:ln>
                <a:latin typeface="Comic Sans MS" panose="030F0702030302020204" pitchFamily="66" charset="0"/>
                <a:cs typeface="Arial" panose="020B0604020202020204" pitchFamily="34" charset="0"/>
              </a:rPr>
              <a:t> </a:t>
            </a:r>
            <a:r>
              <a:rPr lang="en-US" sz="1600" dirty="0" err="1" smtClean="0">
                <a:ln>
                  <a:solidFill>
                    <a:schemeClr val="tx1"/>
                  </a:solidFill>
                </a:ln>
                <a:latin typeface="Comic Sans MS" panose="030F0702030302020204" pitchFamily="66" charset="0"/>
                <a:cs typeface="Arial" panose="020B0604020202020204" pitchFamily="34" charset="0"/>
              </a:rPr>
              <a:t>Tertib</a:t>
            </a:r>
            <a:r>
              <a:rPr lang="en-US" sz="1600" dirty="0" smtClean="0">
                <a:ln>
                  <a:solidFill>
                    <a:schemeClr val="tx1"/>
                  </a:solidFill>
                </a:ln>
                <a:latin typeface="Comic Sans MS" panose="030F0702030302020204" pitchFamily="66" charset="0"/>
                <a:cs typeface="Arial" panose="020B0604020202020204" pitchFamily="34" charset="0"/>
              </a:rPr>
              <a:t> Tuna </a:t>
            </a:r>
            <a:r>
              <a:rPr lang="en-US" sz="1600" dirty="0" err="1" smtClean="0">
                <a:ln>
                  <a:solidFill>
                    <a:schemeClr val="tx1"/>
                  </a:solidFill>
                </a:ln>
                <a:latin typeface="Comic Sans MS" panose="030F0702030302020204" pitchFamily="66" charset="0"/>
                <a:cs typeface="Arial" panose="020B0604020202020204" pitchFamily="34" charset="0"/>
              </a:rPr>
              <a:t>Sosial</a:t>
            </a:r>
            <a:endParaRPr lang="en-US" sz="1600" dirty="0">
              <a:ln>
                <a:solidFill>
                  <a:schemeClr val="tx1"/>
                </a:solidFill>
              </a:ln>
              <a:latin typeface="Comic Sans MS" panose="030F0702030302020204" pitchFamily="66" charset="0"/>
              <a:cs typeface="Arial" panose="020B0604020202020204" pitchFamily="34" charset="0"/>
            </a:endParaRPr>
          </a:p>
          <a:p>
            <a:pPr marL="342900" indent="-342900" algn="just">
              <a:lnSpc>
                <a:spcPct val="100000"/>
              </a:lnSpc>
              <a:spcBef>
                <a:spcPts val="0"/>
              </a:spcBef>
              <a:buFont typeface="+mj-lt"/>
              <a:buAutoNum type="arabicPeriod"/>
            </a:pPr>
            <a:r>
              <a:rPr lang="en-US" sz="1600" dirty="0" err="1">
                <a:ln>
                  <a:solidFill>
                    <a:schemeClr val="tx1"/>
                  </a:solidFill>
                </a:ln>
                <a:latin typeface="Comic Sans MS" panose="030F0702030302020204" pitchFamily="66" charset="0"/>
                <a:cs typeface="Arial" panose="020B0604020202020204" pitchFamily="34" charset="0"/>
              </a:rPr>
              <a:t>Implikasi</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sosial</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poitik</a:t>
            </a:r>
            <a:r>
              <a:rPr lang="en-US" sz="1600" dirty="0">
                <a:ln>
                  <a:solidFill>
                    <a:schemeClr val="tx1"/>
                  </a:solidFill>
                </a:ln>
                <a:latin typeface="Comic Sans MS" panose="030F0702030302020204" pitchFamily="66" charset="0"/>
                <a:cs typeface="Arial" panose="020B0604020202020204" pitchFamily="34" charset="0"/>
              </a:rPr>
              <a:t> dan </a:t>
            </a:r>
            <a:r>
              <a:rPr lang="en-US" sz="1600" dirty="0" err="1">
                <a:ln>
                  <a:solidFill>
                    <a:schemeClr val="tx1"/>
                  </a:solidFill>
                </a:ln>
                <a:latin typeface="Comic Sans MS" panose="030F0702030302020204" pitchFamily="66" charset="0"/>
                <a:cs typeface="Arial" panose="020B0604020202020204" pitchFamily="34" charset="0"/>
              </a:rPr>
              <a:t>ekonomi</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dengan</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adanya</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a:ln>
                  <a:solidFill>
                    <a:schemeClr val="tx1"/>
                  </a:solidFill>
                </a:ln>
                <a:latin typeface="Comic Sans MS" panose="030F0702030302020204" pitchFamily="66" charset="0"/>
                <a:cs typeface="Arial" panose="020B0604020202020204" pitchFamily="34" charset="0"/>
              </a:rPr>
              <a:t>Peraturan</a:t>
            </a:r>
            <a:r>
              <a:rPr lang="en-US" sz="1600" dirty="0">
                <a:ln>
                  <a:solidFill>
                    <a:schemeClr val="tx1"/>
                  </a:solidFill>
                </a:ln>
                <a:latin typeface="Comic Sans MS" panose="030F0702030302020204" pitchFamily="66" charset="0"/>
                <a:cs typeface="Arial" panose="020B0604020202020204" pitchFamily="34" charset="0"/>
              </a:rPr>
              <a:t> Daerah </a:t>
            </a:r>
            <a:r>
              <a:rPr lang="en-US" sz="1600" dirty="0" err="1">
                <a:ln>
                  <a:solidFill>
                    <a:schemeClr val="tx1"/>
                  </a:solidFill>
                </a:ln>
                <a:latin typeface="Comic Sans MS" panose="030F0702030302020204" pitchFamily="66" charset="0"/>
                <a:cs typeface="Arial" panose="020B0604020202020204" pitchFamily="34" charset="0"/>
              </a:rPr>
              <a:t>tentang</a:t>
            </a:r>
            <a:r>
              <a:rPr lang="en-US" sz="1600" dirty="0">
                <a:ln>
                  <a:solidFill>
                    <a:schemeClr val="tx1"/>
                  </a:solidFill>
                </a:ln>
                <a:latin typeface="Comic Sans MS" panose="030F0702030302020204" pitchFamily="66" charset="0"/>
                <a:cs typeface="Arial" panose="020B0604020202020204" pitchFamily="34" charset="0"/>
              </a:rPr>
              <a:t> </a:t>
            </a:r>
            <a:r>
              <a:rPr lang="en-US" sz="1600" dirty="0" err="1" smtClean="0">
                <a:ln>
                  <a:solidFill>
                    <a:schemeClr val="tx1"/>
                  </a:solidFill>
                </a:ln>
                <a:latin typeface="Comic Sans MS" panose="030F0702030302020204" pitchFamily="66" charset="0"/>
                <a:cs typeface="Arial" panose="020B0604020202020204" pitchFamily="34" charset="0"/>
              </a:rPr>
              <a:t>Penyelenggaraan</a:t>
            </a:r>
            <a:r>
              <a:rPr lang="en-US" sz="1600" dirty="0" smtClean="0">
                <a:ln>
                  <a:solidFill>
                    <a:schemeClr val="tx1"/>
                  </a:solidFill>
                </a:ln>
                <a:latin typeface="Comic Sans MS" panose="030F0702030302020204" pitchFamily="66" charset="0"/>
                <a:cs typeface="Arial" panose="020B0604020202020204" pitchFamily="34" charset="0"/>
              </a:rPr>
              <a:t> </a:t>
            </a:r>
            <a:r>
              <a:rPr lang="en-US" sz="1600" dirty="0" err="1" smtClean="0">
                <a:ln>
                  <a:solidFill>
                    <a:schemeClr val="tx1"/>
                  </a:solidFill>
                </a:ln>
                <a:latin typeface="Comic Sans MS" panose="030F0702030302020204" pitchFamily="66" charset="0"/>
                <a:cs typeface="Arial" panose="020B0604020202020204" pitchFamily="34" charset="0"/>
              </a:rPr>
              <a:t>Tertib</a:t>
            </a:r>
            <a:r>
              <a:rPr lang="en-US" sz="1600" dirty="0" smtClean="0">
                <a:ln>
                  <a:solidFill>
                    <a:schemeClr val="tx1"/>
                  </a:solidFill>
                </a:ln>
                <a:latin typeface="Comic Sans MS" panose="030F0702030302020204" pitchFamily="66" charset="0"/>
                <a:cs typeface="Arial" panose="020B0604020202020204" pitchFamily="34" charset="0"/>
              </a:rPr>
              <a:t> Tuna </a:t>
            </a:r>
            <a:r>
              <a:rPr lang="en-US" sz="1600" dirty="0" err="1" smtClean="0">
                <a:ln>
                  <a:solidFill>
                    <a:schemeClr val="tx1"/>
                  </a:solidFill>
                </a:ln>
                <a:latin typeface="Comic Sans MS" panose="030F0702030302020204" pitchFamily="66" charset="0"/>
                <a:cs typeface="Arial" panose="020B0604020202020204" pitchFamily="34" charset="0"/>
              </a:rPr>
              <a:t>Sosial</a:t>
            </a:r>
            <a:endParaRPr lang="en-US" sz="1600" dirty="0">
              <a:ln>
                <a:solidFill>
                  <a:schemeClr val="tx1"/>
                </a:solidFill>
              </a:ln>
              <a:latin typeface="Comic Sans MS" panose="030F0702030302020204" pitchFamily="66" charset="0"/>
              <a:cs typeface="Arial" panose="020B0604020202020204" pitchFamily="34" charset="0"/>
            </a:endParaRPr>
          </a:p>
          <a:p>
            <a:pPr marL="342900" indent="-342900" algn="just">
              <a:lnSpc>
                <a:spcPct val="100000"/>
              </a:lnSpc>
              <a:spcBef>
                <a:spcPts val="0"/>
              </a:spcBef>
              <a:buFont typeface="+mj-lt"/>
              <a:buAutoNum type="arabicPeriod"/>
            </a:pPr>
            <a:endParaRPr lang="en-US" sz="1600" dirty="0">
              <a:ln>
                <a:solidFill>
                  <a:schemeClr val="tx1"/>
                </a:solidFill>
              </a:ln>
              <a:latin typeface="Comic Sans MS" panose="030F0702030302020204" pitchFamily="66" charset="0"/>
              <a:cs typeface="Arial" panose="020B0604020202020204" pitchFamily="34" charset="0"/>
            </a:endParaRPr>
          </a:p>
          <a:p>
            <a:pPr marL="342900" indent="-342900" algn="just">
              <a:lnSpc>
                <a:spcPct val="100000"/>
              </a:lnSpc>
              <a:spcBef>
                <a:spcPts val="0"/>
              </a:spcBef>
              <a:buFont typeface="+mj-lt"/>
              <a:buAutoNum type="arabicPeriod"/>
            </a:pPr>
            <a:endParaRPr lang="en-US" sz="1600" dirty="0">
              <a:ln>
                <a:solidFill>
                  <a:schemeClr val="tx1"/>
                </a:solidFill>
              </a:ln>
              <a:latin typeface="Comic Sans MS" panose="030F0702030302020204" pitchFamily="66" charset="0"/>
              <a:cs typeface="Arial" panose="020B0604020202020204" pitchFamily="34" charset="0"/>
            </a:endParaRPr>
          </a:p>
        </p:txBody>
      </p:sp>
      <p:cxnSp>
        <p:nvCxnSpPr>
          <p:cNvPr id="9" name="Straight Connector 8">
            <a:extLst>
              <a:ext uri="{FF2B5EF4-FFF2-40B4-BE49-F238E27FC236}">
                <a16:creationId xmlns:a16="http://schemas.microsoft.com/office/drawing/2014/main" xmlns="" id="{B3DFF41F-3EA2-42AC-94B1-4CA10EC467D2}"/>
              </a:ext>
            </a:extLst>
          </p:cNvPr>
          <p:cNvCxnSpPr>
            <a:cxnSpLocks/>
          </p:cNvCxnSpPr>
          <p:nvPr/>
        </p:nvCxnSpPr>
        <p:spPr>
          <a:xfrm>
            <a:off x="2391508" y="468923"/>
            <a:ext cx="0" cy="606999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CC2F8879-F027-4ED0-8A73-B386B3CB3060}"/>
              </a:ext>
            </a:extLst>
          </p:cNvPr>
          <p:cNvSpPr>
            <a:spLocks noGrp="1"/>
          </p:cNvSpPr>
          <p:nvPr>
            <p:ph type="sldNum" sz="quarter" idx="12"/>
          </p:nvPr>
        </p:nvSpPr>
        <p:spPr/>
        <p:txBody>
          <a:bodyPr/>
          <a:lstStyle/>
          <a:p>
            <a:pPr defTabSz="386151"/>
            <a:fld id="{A2AFC5D0-02D9-4C14-8495-30E4BAE4415F}" type="slidenum">
              <a:rPr lang="id-ID">
                <a:solidFill>
                  <a:prstClr val="black">
                    <a:tint val="75000"/>
                  </a:prstClr>
                </a:solidFill>
                <a:latin typeface="Calibri" panose="020F0502020204030204"/>
              </a:rPr>
              <a:pPr defTabSz="386151"/>
              <a:t>27</a:t>
            </a:fld>
            <a:endParaRPr lang="id-ID">
              <a:solidFill>
                <a:prstClr val="black">
                  <a:tint val="75000"/>
                </a:prstClr>
              </a:solidFill>
              <a:latin typeface="Calibri" panose="020F0502020204030204"/>
            </a:endParaRPr>
          </a:p>
        </p:txBody>
      </p:sp>
    </p:spTree>
    <p:extLst>
      <p:ext uri="{BB962C8B-B14F-4D97-AF65-F5344CB8AC3E}">
        <p14:creationId xmlns:p14="http://schemas.microsoft.com/office/powerpoint/2010/main" val="334199388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9AAD48B2-B039-47F6-8A25-0BC0E882D952}"/>
              </a:ext>
            </a:extLst>
          </p:cNvPr>
          <p:cNvSpPr>
            <a:spLocks noGrp="1"/>
          </p:cNvSpPr>
          <p:nvPr>
            <p:ph type="sldNum" sz="quarter" idx="12"/>
          </p:nvPr>
        </p:nvSpPr>
        <p:spPr/>
        <p:txBody>
          <a:bodyPr/>
          <a:lstStyle/>
          <a:p>
            <a:fld id="{A2AFC5D0-02D9-4C14-8495-30E4BAE4415F}" type="slidenum">
              <a:rPr lang="id-ID" smtClean="0"/>
              <a:t>28</a:t>
            </a:fld>
            <a:endParaRPr lang="id-ID"/>
          </a:p>
        </p:txBody>
      </p:sp>
      <p:sp>
        <p:nvSpPr>
          <p:cNvPr id="5" name="Content Placeholder 2">
            <a:extLst>
              <a:ext uri="{FF2B5EF4-FFF2-40B4-BE49-F238E27FC236}">
                <a16:creationId xmlns:a16="http://schemas.microsoft.com/office/drawing/2014/main" xmlns="" id="{CC132DFD-94DE-4AFE-9D2F-17ECA7021E2F}"/>
              </a:ext>
            </a:extLst>
          </p:cNvPr>
          <p:cNvSpPr txBox="1">
            <a:spLocks/>
          </p:cNvSpPr>
          <p:nvPr/>
        </p:nvSpPr>
        <p:spPr>
          <a:xfrm>
            <a:off x="1523999" y="218019"/>
            <a:ext cx="7326923" cy="6514251"/>
          </a:xfrm>
          <a:prstGeom prst="rect">
            <a:avLst/>
          </a:prstGeom>
          <a:noFill/>
          <a:ln>
            <a:noFill/>
          </a:ln>
          <a:scene3d>
            <a:camera prst="orthographicFront"/>
            <a:lightRig rig="threePt" dir="t"/>
          </a:scene3d>
          <a:sp3d>
            <a:bevelT w="114300" prst="artDeco"/>
          </a:sp3d>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defTabSz="914406">
              <a:spcBef>
                <a:spcPts val="0"/>
              </a:spcBef>
              <a:buNone/>
              <a:defRPr/>
            </a:pPr>
            <a:r>
              <a:rPr lang="en-US" sz="1400" dirty="0" err="1">
                <a:ln>
                  <a:solidFill>
                    <a:srgbClr val="FF0000"/>
                  </a:solidFill>
                </a:ln>
                <a:solidFill>
                  <a:srgbClr val="FF0000"/>
                </a:solidFill>
                <a:latin typeface="Arial" pitchFamily="34" charset="0"/>
                <a:cs typeface="Arial" pitchFamily="34" charset="0"/>
              </a:rPr>
              <a:t>Memuat</a:t>
            </a:r>
            <a:r>
              <a:rPr lang="en-US" sz="1400" dirty="0">
                <a:ln>
                  <a:solidFill>
                    <a:srgbClr val="FF0000"/>
                  </a:solidFill>
                </a:ln>
                <a:solidFill>
                  <a:srgbClr val="FF0000"/>
                </a:solidFill>
                <a:latin typeface="Arial" pitchFamily="34" charset="0"/>
                <a:cs typeface="Arial" pitchFamily="34" charset="0"/>
              </a:rPr>
              <a:t> </a:t>
            </a:r>
            <a:r>
              <a:rPr lang="en-US" sz="1400" dirty="0" err="1">
                <a:ln>
                  <a:solidFill>
                    <a:srgbClr val="FF0000"/>
                  </a:solidFill>
                </a:ln>
                <a:solidFill>
                  <a:srgbClr val="FF0000"/>
                </a:solidFill>
                <a:latin typeface="Arial" pitchFamily="34" charset="0"/>
                <a:cs typeface="Arial" pitchFamily="34" charset="0"/>
              </a:rPr>
              <a:t>hasil</a:t>
            </a:r>
            <a:r>
              <a:rPr lang="en-US" sz="1400" dirty="0">
                <a:ln>
                  <a:solidFill>
                    <a:srgbClr val="FF0000"/>
                  </a:solidFill>
                </a:ln>
                <a:solidFill>
                  <a:srgbClr val="FF0000"/>
                </a:solidFill>
                <a:latin typeface="Arial" pitchFamily="34" charset="0"/>
                <a:cs typeface="Arial" pitchFamily="34" charset="0"/>
              </a:rPr>
              <a:t> </a:t>
            </a:r>
            <a:r>
              <a:rPr lang="en-US" sz="1400" dirty="0" err="1">
                <a:ln>
                  <a:solidFill>
                    <a:srgbClr val="FF0000"/>
                  </a:solidFill>
                </a:ln>
                <a:solidFill>
                  <a:srgbClr val="FF0000"/>
                </a:solidFill>
                <a:latin typeface="Arial" pitchFamily="34" charset="0"/>
                <a:cs typeface="Arial" pitchFamily="34" charset="0"/>
              </a:rPr>
              <a:t>kajian</a:t>
            </a:r>
            <a:r>
              <a:rPr lang="en-US" sz="1400" dirty="0">
                <a:ln>
                  <a:solidFill>
                    <a:srgbClr val="FF0000"/>
                  </a:solidFill>
                </a:ln>
                <a:solidFill>
                  <a:srgbClr val="FF0000"/>
                </a:solidFill>
                <a:latin typeface="Arial" pitchFamily="34" charset="0"/>
                <a:cs typeface="Arial" pitchFamily="34" charset="0"/>
              </a:rPr>
              <a:t> </a:t>
            </a:r>
            <a:r>
              <a:rPr lang="en-US" sz="1400" dirty="0" err="1">
                <a:ln>
                  <a:solidFill>
                    <a:srgbClr val="FF0000"/>
                  </a:solidFill>
                </a:ln>
                <a:solidFill>
                  <a:srgbClr val="FF0000"/>
                </a:solidFill>
                <a:latin typeface="Arial" pitchFamily="34" charset="0"/>
                <a:cs typeface="Arial" pitchFamily="34" charset="0"/>
              </a:rPr>
              <a:t>terhadap</a:t>
            </a:r>
            <a:r>
              <a:rPr lang="en-US" sz="1400" dirty="0">
                <a:ln>
                  <a:solidFill>
                    <a:srgbClr val="FF0000"/>
                  </a:solidFill>
                </a:ln>
                <a:solidFill>
                  <a:srgbClr val="FF0000"/>
                </a:solidFill>
                <a:latin typeface="Arial" pitchFamily="34" charset="0"/>
                <a:cs typeface="Arial" pitchFamily="34" charset="0"/>
              </a:rPr>
              <a:t> </a:t>
            </a:r>
            <a:r>
              <a:rPr lang="en-US" sz="1400" dirty="0" err="1">
                <a:ln>
                  <a:solidFill>
                    <a:srgbClr val="FF0000"/>
                  </a:solidFill>
                </a:ln>
                <a:solidFill>
                  <a:srgbClr val="FF0000"/>
                </a:solidFill>
                <a:latin typeface="Arial" pitchFamily="34" charset="0"/>
                <a:cs typeface="Arial" pitchFamily="34" charset="0"/>
              </a:rPr>
              <a:t>Peraturan</a:t>
            </a:r>
            <a:r>
              <a:rPr lang="en-US" sz="1400" dirty="0">
                <a:ln>
                  <a:solidFill>
                    <a:srgbClr val="FF0000"/>
                  </a:solidFill>
                </a:ln>
                <a:solidFill>
                  <a:srgbClr val="FF0000"/>
                </a:solidFill>
                <a:latin typeface="Arial" pitchFamily="34" charset="0"/>
                <a:cs typeface="Arial" pitchFamily="34" charset="0"/>
              </a:rPr>
              <a:t> </a:t>
            </a:r>
            <a:r>
              <a:rPr lang="en-US" sz="1400" dirty="0" err="1">
                <a:ln>
                  <a:solidFill>
                    <a:srgbClr val="FF0000"/>
                  </a:solidFill>
                </a:ln>
                <a:solidFill>
                  <a:srgbClr val="FF0000"/>
                </a:solidFill>
                <a:latin typeface="Arial" pitchFamily="34" charset="0"/>
                <a:cs typeface="Arial" pitchFamily="34" charset="0"/>
              </a:rPr>
              <a:t>Perundang-undangan</a:t>
            </a:r>
            <a:r>
              <a:rPr lang="en-US" sz="1400" dirty="0">
                <a:ln>
                  <a:solidFill>
                    <a:srgbClr val="FF0000"/>
                  </a:solidFill>
                </a:ln>
                <a:solidFill>
                  <a:srgbClr val="FF0000"/>
                </a:solidFill>
                <a:latin typeface="Arial" pitchFamily="34" charset="0"/>
                <a:cs typeface="Arial" pitchFamily="34" charset="0"/>
              </a:rPr>
              <a:t> </a:t>
            </a:r>
            <a:r>
              <a:rPr lang="en-US" sz="1400" dirty="0" err="1">
                <a:ln>
                  <a:solidFill>
                    <a:srgbClr val="FF0000"/>
                  </a:solidFill>
                </a:ln>
                <a:solidFill>
                  <a:srgbClr val="FF0000"/>
                </a:solidFill>
                <a:latin typeface="Arial" pitchFamily="34" charset="0"/>
                <a:cs typeface="Arial" pitchFamily="34" charset="0"/>
              </a:rPr>
              <a:t>terkait</a:t>
            </a:r>
            <a:r>
              <a:rPr lang="en-US" sz="1400" dirty="0">
                <a:ln>
                  <a:solidFill>
                    <a:srgbClr val="FF0000"/>
                  </a:solidFill>
                </a:ln>
                <a:solidFill>
                  <a:srgbClr val="FF0000"/>
                </a:solidFill>
                <a:latin typeface="Arial" pitchFamily="34" charset="0"/>
                <a:cs typeface="Arial" pitchFamily="34" charset="0"/>
              </a:rPr>
              <a:t>  </a:t>
            </a:r>
            <a:r>
              <a:rPr lang="en-US" sz="1400" dirty="0">
                <a:solidFill>
                  <a:srgbClr val="FF0000"/>
                </a:solidFill>
                <a:latin typeface="Arial" pitchFamily="34" charset="0"/>
                <a:cs typeface="Arial" pitchFamily="34" charset="0"/>
              </a:rPr>
              <a:t>yang </a:t>
            </a:r>
            <a:r>
              <a:rPr lang="en-US" sz="1400" dirty="0" err="1">
                <a:solidFill>
                  <a:srgbClr val="FF0000"/>
                </a:solidFill>
                <a:latin typeface="Arial" pitchFamily="34" charset="0"/>
                <a:cs typeface="Arial" pitchFamily="34" charset="0"/>
              </a:rPr>
              <a:t>memuat</a:t>
            </a:r>
            <a:r>
              <a:rPr lang="en-US" sz="1400" dirty="0">
                <a:solidFill>
                  <a:prstClr val="black"/>
                </a:solidFill>
                <a:latin typeface="Arial" pitchFamily="34" charset="0"/>
                <a:cs typeface="Arial" pitchFamily="34" charset="0"/>
              </a:rPr>
              <a:t>:</a:t>
            </a:r>
          </a:p>
          <a:p>
            <a:pPr marL="280988" indent="-280988" algn="just" defTabSz="914406">
              <a:spcBef>
                <a:spcPts val="0"/>
              </a:spcBef>
              <a:buFont typeface="Arial" pitchFamily="34" charset="0"/>
              <a:buAutoNum type="alphaLcPeriod"/>
              <a:defRPr/>
            </a:pPr>
            <a:r>
              <a:rPr lang="en-US" sz="1400" dirty="0" err="1">
                <a:solidFill>
                  <a:prstClr val="black"/>
                </a:solidFill>
                <a:latin typeface="Arial" pitchFamily="34" charset="0"/>
                <a:cs typeface="Arial" pitchFamily="34" charset="0"/>
              </a:rPr>
              <a:t>Kondisi</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hukum</a:t>
            </a:r>
            <a:r>
              <a:rPr lang="en-US" sz="1400" dirty="0">
                <a:solidFill>
                  <a:prstClr val="black"/>
                </a:solidFill>
                <a:latin typeface="Arial" pitchFamily="34" charset="0"/>
                <a:cs typeface="Arial" pitchFamily="34" charset="0"/>
              </a:rPr>
              <a:t> yang </a:t>
            </a:r>
            <a:r>
              <a:rPr lang="en-US" sz="1400" dirty="0" err="1">
                <a:solidFill>
                  <a:prstClr val="black"/>
                </a:solidFill>
                <a:latin typeface="Arial" pitchFamily="34" charset="0"/>
                <a:cs typeface="Arial" pitchFamily="34" charset="0"/>
              </a:rPr>
              <a:t>ada</a:t>
            </a:r>
            <a:endParaRPr lang="en-US" sz="1400" dirty="0">
              <a:solidFill>
                <a:prstClr val="black"/>
              </a:solidFill>
              <a:latin typeface="Arial" pitchFamily="34" charset="0"/>
              <a:cs typeface="Arial" pitchFamily="34" charset="0"/>
            </a:endParaRPr>
          </a:p>
          <a:p>
            <a:pPr marL="280988" indent="-280988" algn="just" defTabSz="914406">
              <a:spcBef>
                <a:spcPts val="0"/>
              </a:spcBef>
              <a:buFont typeface="Arial" pitchFamily="34" charset="0"/>
              <a:buAutoNum type="alphaLcPeriod"/>
              <a:defRPr/>
            </a:pPr>
            <a:r>
              <a:rPr lang="en-US" sz="1400" dirty="0" err="1">
                <a:solidFill>
                  <a:prstClr val="black"/>
                </a:solidFill>
                <a:latin typeface="Arial" pitchFamily="34" charset="0"/>
                <a:cs typeface="Arial" pitchFamily="34" charset="0"/>
              </a:rPr>
              <a:t>Keterkaitan</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undang-undang</a:t>
            </a:r>
            <a:r>
              <a:rPr lang="en-US" sz="1400" dirty="0">
                <a:solidFill>
                  <a:prstClr val="black"/>
                </a:solidFill>
                <a:latin typeface="Arial" pitchFamily="34" charset="0"/>
                <a:cs typeface="Arial" pitchFamily="34" charset="0"/>
              </a:rPr>
              <a:t> dan </a:t>
            </a:r>
            <a:r>
              <a:rPr lang="en-US" sz="1400" dirty="0" err="1">
                <a:solidFill>
                  <a:prstClr val="black"/>
                </a:solidFill>
                <a:latin typeface="Arial" pitchFamily="34" charset="0"/>
                <a:cs typeface="Arial" pitchFamily="34" charset="0"/>
              </a:rPr>
              <a:t>peraturan</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daerah</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baru</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dengan</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peraturan</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perundang-undangan</a:t>
            </a:r>
            <a:r>
              <a:rPr lang="en-US" sz="1400" dirty="0">
                <a:solidFill>
                  <a:prstClr val="black"/>
                </a:solidFill>
                <a:latin typeface="Arial" pitchFamily="34" charset="0"/>
                <a:cs typeface="Arial" pitchFamily="34" charset="0"/>
              </a:rPr>
              <a:t> lain; dan</a:t>
            </a:r>
          </a:p>
          <a:p>
            <a:pPr marL="280988" indent="-280988" algn="just" defTabSz="914406">
              <a:spcBef>
                <a:spcPts val="0"/>
              </a:spcBef>
              <a:buFont typeface="Arial" pitchFamily="34" charset="0"/>
              <a:buAutoNum type="alphaLcPeriod"/>
              <a:defRPr/>
            </a:pPr>
            <a:r>
              <a:rPr lang="en-US" sz="1400" dirty="0" err="1">
                <a:solidFill>
                  <a:prstClr val="black"/>
                </a:solidFill>
                <a:latin typeface="Arial" pitchFamily="34" charset="0"/>
                <a:cs typeface="Arial" pitchFamily="34" charset="0"/>
              </a:rPr>
              <a:t>Harmonisasi</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secara</a:t>
            </a:r>
            <a:r>
              <a:rPr lang="en-US" sz="1400" dirty="0">
                <a:solidFill>
                  <a:prstClr val="black"/>
                </a:solidFill>
                <a:latin typeface="Arial" pitchFamily="34" charset="0"/>
                <a:cs typeface="Arial" pitchFamily="34" charset="0"/>
              </a:rPr>
              <a:t> </a:t>
            </a:r>
            <a:r>
              <a:rPr lang="en-US" sz="1400" dirty="0" err="1">
                <a:solidFill>
                  <a:prstClr val="black"/>
                </a:solidFill>
                <a:latin typeface="Arial" pitchFamily="34" charset="0"/>
                <a:cs typeface="Arial" pitchFamily="34" charset="0"/>
              </a:rPr>
              <a:t>vertikal</a:t>
            </a:r>
            <a:r>
              <a:rPr lang="en-US" sz="1400" dirty="0">
                <a:solidFill>
                  <a:prstClr val="black"/>
                </a:solidFill>
                <a:latin typeface="Arial" pitchFamily="34" charset="0"/>
                <a:cs typeface="Arial" pitchFamily="34" charset="0"/>
              </a:rPr>
              <a:t> dan horizontal</a:t>
            </a:r>
          </a:p>
          <a:p>
            <a:pPr marL="0" indent="0" algn="just" defTabSz="914406">
              <a:spcBef>
                <a:spcPts val="0"/>
              </a:spcBef>
              <a:buNone/>
              <a:defRPr/>
            </a:pPr>
            <a:endParaRPr lang="en-US" sz="1400" dirty="0" smtClean="0">
              <a:ln>
                <a:solidFill>
                  <a:srgbClr val="FF0000"/>
                </a:solidFill>
              </a:ln>
              <a:solidFill>
                <a:srgbClr val="FF0000"/>
              </a:solidFill>
              <a:latin typeface="Arial" pitchFamily="34" charset="0"/>
              <a:cs typeface="Arial" pitchFamily="34" charset="0"/>
            </a:endParaRPr>
          </a:p>
          <a:p>
            <a:pPr marL="0" indent="0" algn="just" defTabSz="914406">
              <a:spcBef>
                <a:spcPts val="0"/>
              </a:spcBef>
              <a:buNone/>
              <a:defRPr/>
            </a:pPr>
            <a:r>
              <a:rPr lang="en-US" sz="1400" dirty="0" err="1" smtClean="0">
                <a:ln>
                  <a:solidFill>
                    <a:srgbClr val="FF0000"/>
                  </a:solidFill>
                </a:ln>
                <a:solidFill>
                  <a:srgbClr val="FF0000"/>
                </a:solidFill>
                <a:latin typeface="Arial" pitchFamily="34" charset="0"/>
                <a:cs typeface="Arial" pitchFamily="34" charset="0"/>
              </a:rPr>
              <a:t>Kondisi</a:t>
            </a:r>
            <a:r>
              <a:rPr lang="en-US" sz="1400" dirty="0" smtClean="0">
                <a:ln>
                  <a:solidFill>
                    <a:srgbClr val="FF0000"/>
                  </a:solidFill>
                </a:ln>
                <a:solidFill>
                  <a:srgbClr val="FF0000"/>
                </a:solidFill>
                <a:latin typeface="Arial" pitchFamily="34" charset="0"/>
                <a:cs typeface="Arial" pitchFamily="34" charset="0"/>
              </a:rPr>
              <a:t> </a:t>
            </a:r>
            <a:r>
              <a:rPr lang="en-US" sz="1400" dirty="0" err="1">
                <a:ln>
                  <a:solidFill>
                    <a:srgbClr val="FF0000"/>
                  </a:solidFill>
                </a:ln>
                <a:solidFill>
                  <a:srgbClr val="FF0000"/>
                </a:solidFill>
                <a:latin typeface="Arial" pitchFamily="34" charset="0"/>
                <a:cs typeface="Arial" pitchFamily="34" charset="0"/>
              </a:rPr>
              <a:t>Hukum</a:t>
            </a:r>
            <a:r>
              <a:rPr lang="en-US" sz="1400" dirty="0">
                <a:ln>
                  <a:solidFill>
                    <a:srgbClr val="FF0000"/>
                  </a:solidFill>
                </a:ln>
                <a:solidFill>
                  <a:srgbClr val="FF0000"/>
                </a:solidFill>
                <a:latin typeface="Arial" pitchFamily="34" charset="0"/>
                <a:cs typeface="Arial" pitchFamily="34" charset="0"/>
              </a:rPr>
              <a:t> yang </a:t>
            </a:r>
            <a:r>
              <a:rPr lang="en-US" sz="1400" dirty="0" err="1">
                <a:ln>
                  <a:solidFill>
                    <a:srgbClr val="FF0000"/>
                  </a:solidFill>
                </a:ln>
                <a:solidFill>
                  <a:srgbClr val="FF0000"/>
                </a:solidFill>
                <a:latin typeface="Arial" pitchFamily="34" charset="0"/>
                <a:cs typeface="Arial" pitchFamily="34" charset="0"/>
              </a:rPr>
              <a:t>ada</a:t>
            </a:r>
            <a:r>
              <a:rPr lang="en-US" sz="1400" dirty="0" smtClean="0">
                <a:ln>
                  <a:solidFill>
                    <a:srgbClr val="FF0000"/>
                  </a:solidFill>
                </a:ln>
                <a:solidFill>
                  <a:srgbClr val="FF0000"/>
                </a:solidFill>
                <a:latin typeface="Arial" pitchFamily="34" charset="0"/>
                <a:cs typeface="Arial" pitchFamily="34" charset="0"/>
              </a:rPr>
              <a:t>:</a:t>
            </a:r>
          </a:p>
          <a:p>
            <a:pPr marL="0" indent="0" algn="just" defTabSz="914406">
              <a:spcBef>
                <a:spcPts val="0"/>
              </a:spcBef>
              <a:buNone/>
              <a:defRPr/>
            </a:pPr>
            <a:endParaRPr lang="en-US" sz="1400" dirty="0">
              <a:ln>
                <a:solidFill>
                  <a:srgbClr val="FF0000"/>
                </a:solidFill>
              </a:ln>
              <a:solidFill>
                <a:srgbClr val="FF0000"/>
              </a:solidFill>
              <a:latin typeface="Arial" pitchFamily="34" charset="0"/>
              <a:cs typeface="Arial" pitchFamily="34" charset="0"/>
            </a:endParaRPr>
          </a:p>
          <a:p>
            <a:pPr lvl="0" algn="just" defTabSz="386151">
              <a:spcBef>
                <a:spcPts val="0"/>
              </a:spcBef>
              <a:buFont typeface="+mj-lt"/>
              <a:buAutoNum type="arabicPeriod"/>
            </a:pPr>
            <a:r>
              <a:rPr lang="en-US" sz="1400" dirty="0" err="1">
                <a:solidFill>
                  <a:prstClr val="black"/>
                </a:solidFill>
                <a:latin typeface="Arial" pitchFamily="34" charset="0"/>
                <a:ea typeface="Calibri" panose="020F0502020204030204" pitchFamily="34" charset="0"/>
                <a:cs typeface="Arial" pitchFamily="34" charset="0"/>
              </a:rPr>
              <a:t>Berdasarkan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Jaringan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Dokumentasi</a:t>
            </a:r>
            <a:r>
              <a:rPr lang="en-US" sz="1400" dirty="0">
                <a:solidFill>
                  <a:prstClr val="black"/>
                </a:solidFill>
                <a:latin typeface="Arial" pitchFamily="34" charset="0"/>
                <a:ea typeface="Calibri" panose="020F0502020204030204" pitchFamily="34" charset="0"/>
                <a:cs typeface="Arial" pitchFamily="34" charset="0"/>
              </a:rPr>
              <a:t> dan </a:t>
            </a:r>
            <a:r>
              <a:rPr lang="en-US" sz="1400" dirty="0" err="1">
                <a:solidFill>
                  <a:prstClr val="black"/>
                </a:solidFill>
                <a:latin typeface="Arial" pitchFamily="34" charset="0"/>
                <a:ea typeface="Calibri" panose="020F0502020204030204" pitchFamily="34" charset="0"/>
                <a:cs typeface="Arial" pitchFamily="34" charset="0"/>
              </a:rPr>
              <a:t>Informasi</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Hukum</a:t>
            </a:r>
            <a:r>
              <a:rPr lang="en-US" sz="1400" dirty="0">
                <a:solidFill>
                  <a:prstClr val="black"/>
                </a:solidFill>
                <a:latin typeface="Arial" pitchFamily="34" charset="0"/>
                <a:ea typeface="Calibri" panose="020F0502020204030204" pitchFamily="34" charset="0"/>
                <a:cs typeface="Arial" pitchFamily="34" charset="0"/>
              </a:rPr>
              <a:t> (JDIH) </a:t>
            </a:r>
            <a:r>
              <a:rPr lang="en-US" sz="1400" dirty="0" err="1" smtClean="0">
                <a:solidFill>
                  <a:prstClr val="black"/>
                </a:solidFill>
                <a:latin typeface="Arial" pitchFamily="34" charset="0"/>
                <a:ea typeface="Calibri" panose="020F0502020204030204" pitchFamily="34" charset="0"/>
                <a:cs typeface="Arial" pitchFamily="34" charset="0"/>
              </a:rPr>
              <a:t>Salatiga</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tidak</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ditemukan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Peraturan</a:t>
            </a:r>
            <a:r>
              <a:rPr lang="en-US" sz="1400" dirty="0">
                <a:solidFill>
                  <a:prstClr val="black"/>
                </a:solidFill>
                <a:latin typeface="Arial" pitchFamily="34" charset="0"/>
                <a:ea typeface="Calibri" panose="020F0502020204030204" pitchFamily="34" charset="0"/>
                <a:cs typeface="Arial" pitchFamily="34" charset="0"/>
              </a:rPr>
              <a:t> Daerah </a:t>
            </a:r>
            <a:r>
              <a:rPr lang="en-US" sz="1400" dirty="0" err="1" smtClean="0">
                <a:solidFill>
                  <a:prstClr val="black"/>
                </a:solidFill>
                <a:latin typeface="Arial" pitchFamily="34" charset="0"/>
                <a:ea typeface="Calibri" panose="020F0502020204030204" pitchFamily="34" charset="0"/>
                <a:cs typeface="Arial" pitchFamily="34" charset="0"/>
              </a:rPr>
              <a:t>tentang</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Penyelenggaraan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Tertib</a:t>
            </a:r>
            <a:r>
              <a:rPr lang="en-US" sz="1400" dirty="0" smtClean="0">
                <a:solidFill>
                  <a:prstClr val="black"/>
                </a:solidFill>
                <a:latin typeface="Arial" pitchFamily="34" charset="0"/>
                <a:ea typeface="Calibri" panose="020F0502020204030204" pitchFamily="34" charset="0"/>
                <a:cs typeface="Arial" pitchFamily="34" charset="0"/>
              </a:rPr>
              <a:t> Tuna </a:t>
            </a:r>
            <a:r>
              <a:rPr lang="en-US" sz="1400" dirty="0" err="1" smtClean="0">
                <a:solidFill>
                  <a:prstClr val="black"/>
                </a:solidFill>
                <a:latin typeface="Arial" pitchFamily="34" charset="0"/>
                <a:ea typeface="Calibri" panose="020F0502020204030204" pitchFamily="34" charset="0"/>
                <a:cs typeface="Arial" pitchFamily="34" charset="0"/>
              </a:rPr>
              <a:t>Sosial</a:t>
            </a:r>
            <a:r>
              <a:rPr lang="en-US" sz="1400" dirty="0" smtClean="0">
                <a:solidFill>
                  <a:prstClr val="black"/>
                </a:solidFill>
                <a:latin typeface="Arial" pitchFamily="34" charset="0"/>
                <a:ea typeface="Calibri" panose="020F0502020204030204" pitchFamily="34" charset="0"/>
                <a:cs typeface="Arial" pitchFamily="34" charset="0"/>
              </a:rPr>
              <a:t>.</a:t>
            </a:r>
            <a:endParaRPr lang="en-US" sz="1400" dirty="0">
              <a:solidFill>
                <a:prstClr val="black"/>
              </a:solidFill>
              <a:latin typeface="Arial" pitchFamily="34" charset="0"/>
              <a:ea typeface="Calibri" panose="020F0502020204030204" pitchFamily="34" charset="0"/>
              <a:cs typeface="Arial" pitchFamily="34" charset="0"/>
            </a:endParaRPr>
          </a:p>
          <a:p>
            <a:pPr lvl="0" algn="just" defTabSz="386151">
              <a:spcBef>
                <a:spcPts val="0"/>
              </a:spcBef>
              <a:buFont typeface="+mj-lt"/>
              <a:buAutoNum type="arabicPeriod"/>
            </a:pPr>
            <a:r>
              <a:rPr lang="en-US" sz="1400" dirty="0" err="1">
                <a:solidFill>
                  <a:prstClr val="black"/>
                </a:solidFill>
                <a:latin typeface="Arial" pitchFamily="34" charset="0"/>
                <a:ea typeface="Calibri" panose="020F0502020204030204" pitchFamily="34" charset="0"/>
                <a:cs typeface="Arial" pitchFamily="34" charset="0"/>
              </a:rPr>
              <a:t>Pemerintah</a:t>
            </a:r>
            <a:r>
              <a:rPr lang="en-US" sz="1400" dirty="0">
                <a:solidFill>
                  <a:prstClr val="black"/>
                </a:solidFill>
                <a:latin typeface="Arial" pitchFamily="34" charset="0"/>
                <a:ea typeface="Calibri" panose="020F0502020204030204" pitchFamily="34" charset="0"/>
                <a:cs typeface="Arial" pitchFamily="34" charset="0"/>
              </a:rPr>
              <a:t> </a:t>
            </a:r>
            <a:r>
              <a:rPr lang="en-US" sz="1400" dirty="0" smtClean="0">
                <a:solidFill>
                  <a:prstClr val="black"/>
                </a:solidFill>
                <a:latin typeface="Arial" pitchFamily="34" charset="0"/>
                <a:ea typeface="Calibri" panose="020F0502020204030204" pitchFamily="34" charset="0"/>
                <a:cs typeface="Arial" pitchFamily="34" charset="0"/>
              </a:rPr>
              <a:t>Daerah </a:t>
            </a:r>
            <a:r>
              <a:rPr lang="en-US" sz="1400" dirty="0" err="1" smtClean="0">
                <a:solidFill>
                  <a:prstClr val="black"/>
                </a:solidFill>
                <a:latin typeface="Arial" pitchFamily="34" charset="0"/>
                <a:ea typeface="Calibri" panose="020F0502020204030204" pitchFamily="34" charset="0"/>
                <a:cs typeface="Arial" pitchFamily="34" charset="0"/>
              </a:rPr>
              <a:t>Salatiga</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telah</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memiliki</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Perda</a:t>
            </a:r>
            <a:r>
              <a:rPr lang="en-US" sz="1400" dirty="0">
                <a:solidFill>
                  <a:prstClr val="black"/>
                </a:solidFill>
                <a:latin typeface="Arial" pitchFamily="34" charset="0"/>
                <a:ea typeface="Calibri" panose="020F0502020204030204" pitchFamily="34" charset="0"/>
                <a:cs typeface="Arial" pitchFamily="34" charset="0"/>
              </a:rPr>
              <a:t> No. </a:t>
            </a:r>
            <a:r>
              <a:rPr lang="en-US" sz="1400" dirty="0" smtClean="0">
                <a:solidFill>
                  <a:prstClr val="black"/>
                </a:solidFill>
                <a:latin typeface="Arial" pitchFamily="34" charset="0"/>
                <a:ea typeface="Calibri" panose="020F0502020204030204" pitchFamily="34" charset="0"/>
                <a:cs typeface="Arial" pitchFamily="34" charset="0"/>
              </a:rPr>
              <a:t>1 </a:t>
            </a:r>
            <a:r>
              <a:rPr lang="en-US" sz="1400" dirty="0" err="1">
                <a:solidFill>
                  <a:prstClr val="black"/>
                </a:solidFill>
                <a:latin typeface="Arial" pitchFamily="34" charset="0"/>
                <a:ea typeface="Calibri" panose="020F0502020204030204" pitchFamily="34" charset="0"/>
                <a:cs typeface="Arial" pitchFamily="34" charset="0"/>
              </a:rPr>
              <a:t>Tahun</a:t>
            </a:r>
            <a:r>
              <a:rPr lang="en-US" sz="1400" dirty="0">
                <a:solidFill>
                  <a:prstClr val="black"/>
                </a:solidFill>
                <a:latin typeface="Arial" pitchFamily="34" charset="0"/>
                <a:ea typeface="Calibri" panose="020F0502020204030204" pitchFamily="34" charset="0"/>
                <a:cs typeface="Arial" pitchFamily="34" charset="0"/>
              </a:rPr>
              <a:t> </a:t>
            </a:r>
            <a:r>
              <a:rPr lang="en-US" sz="1400" dirty="0" smtClean="0">
                <a:solidFill>
                  <a:prstClr val="black"/>
                </a:solidFill>
                <a:latin typeface="Arial" pitchFamily="34" charset="0"/>
                <a:ea typeface="Calibri" panose="020F0502020204030204" pitchFamily="34" charset="0"/>
                <a:cs typeface="Arial" pitchFamily="34" charset="0"/>
              </a:rPr>
              <a:t>2016 </a:t>
            </a:r>
            <a:r>
              <a:rPr lang="en-US" sz="1400" dirty="0" err="1">
                <a:solidFill>
                  <a:prstClr val="black"/>
                </a:solidFill>
                <a:latin typeface="Arial" pitchFamily="34" charset="0"/>
                <a:ea typeface="Calibri" panose="020F0502020204030204" pitchFamily="34" charset="0"/>
                <a:cs typeface="Arial" pitchFamily="34" charset="0"/>
              </a:rPr>
              <a:t>tentang</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Kebersihan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Kesehatan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ketertiban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umum</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Perda</a:t>
            </a:r>
            <a:r>
              <a:rPr lang="en-US" sz="1400" dirty="0" smtClean="0">
                <a:solidFill>
                  <a:prstClr val="black"/>
                </a:solidFill>
                <a:latin typeface="Arial" pitchFamily="34" charset="0"/>
                <a:ea typeface="Calibri" panose="020F0502020204030204" pitchFamily="34" charset="0"/>
                <a:cs typeface="Arial" pitchFamily="34" charset="0"/>
              </a:rPr>
              <a:t> No.5/2013 </a:t>
            </a:r>
            <a:r>
              <a:rPr lang="en-US" sz="1400" dirty="0" err="1" smtClean="0">
                <a:solidFill>
                  <a:prstClr val="black"/>
                </a:solidFill>
                <a:latin typeface="Arial" pitchFamily="34" charset="0"/>
                <a:ea typeface="Calibri" panose="020F0502020204030204" pitchFamily="34" charset="0"/>
                <a:cs typeface="Arial" pitchFamily="34" charset="0"/>
              </a:rPr>
              <a:t>ttg</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Percepatan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Penanggulangan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Kemiskinan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Perda</a:t>
            </a:r>
            <a:r>
              <a:rPr lang="en-US" sz="1400" dirty="0" smtClean="0">
                <a:solidFill>
                  <a:prstClr val="black"/>
                </a:solidFill>
                <a:latin typeface="Arial" pitchFamily="34" charset="0"/>
                <a:ea typeface="Calibri" panose="020F0502020204030204" pitchFamily="34" charset="0"/>
                <a:cs typeface="Arial" pitchFamily="34" charset="0"/>
              </a:rPr>
              <a:t> No.12/2018 </a:t>
            </a:r>
            <a:r>
              <a:rPr lang="en-US" sz="1400" dirty="0" err="1" smtClean="0">
                <a:solidFill>
                  <a:prstClr val="black"/>
                </a:solidFill>
                <a:latin typeface="Arial" pitchFamily="34" charset="0"/>
                <a:ea typeface="Calibri" panose="020F0502020204030204" pitchFamily="34" charset="0"/>
                <a:cs typeface="Arial" pitchFamily="34" charset="0"/>
              </a:rPr>
              <a:t>ttg</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Penanganan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Penyandang</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Masalah</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Kesejahteraan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Sosial</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smtClean="0">
                <a:solidFill>
                  <a:prstClr val="black"/>
                </a:solidFill>
                <a:latin typeface="Arial" pitchFamily="34" charset="0"/>
                <a:ea typeface="Calibri" panose="020F0502020204030204" pitchFamily="34" charset="0"/>
                <a:cs typeface="Arial" pitchFamily="34" charset="0"/>
              </a:rPr>
              <a:t>yang </a:t>
            </a:r>
            <a:r>
              <a:rPr lang="en-US" sz="1400" dirty="0" err="1">
                <a:solidFill>
                  <a:prstClr val="black"/>
                </a:solidFill>
                <a:latin typeface="Arial" pitchFamily="34" charset="0"/>
                <a:ea typeface="Calibri" panose="020F0502020204030204" pitchFamily="34" charset="0"/>
                <a:cs typeface="Arial" pitchFamily="34" charset="0"/>
              </a:rPr>
              <a:t>dalam</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implementasinya</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tidak</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berpengaruh</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secara</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signifikan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terhadap</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pengurangan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tingkat</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kemiskinan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perilaku</a:t>
            </a:r>
            <a:r>
              <a:rPr lang="en-US" sz="1400" dirty="0" smtClean="0">
                <a:solidFill>
                  <a:prstClr val="black"/>
                </a:solidFill>
                <a:latin typeface="Arial" pitchFamily="34" charset="0"/>
                <a:ea typeface="Calibri" panose="020F0502020204030204" pitchFamily="34" charset="0"/>
                <a:cs typeface="Arial" pitchFamily="34" charset="0"/>
              </a:rPr>
              <a:t> Tuna </a:t>
            </a:r>
            <a:r>
              <a:rPr lang="en-US" sz="1400" dirty="0" err="1" smtClean="0">
                <a:solidFill>
                  <a:prstClr val="black"/>
                </a:solidFill>
                <a:latin typeface="Arial" pitchFamily="34" charset="0"/>
                <a:ea typeface="Calibri" panose="020F0502020204030204" pitchFamily="34" charset="0"/>
                <a:cs typeface="Arial" pitchFamily="34" charset="0"/>
              </a:rPr>
              <a:t>Sosial</a:t>
            </a:r>
            <a:r>
              <a:rPr lang="en-US" sz="1400" dirty="0" smtClean="0">
                <a:solidFill>
                  <a:prstClr val="black"/>
                </a:solidFill>
                <a:latin typeface="Arial" pitchFamily="34" charset="0"/>
                <a:ea typeface="Calibri" panose="020F0502020204030204" pitchFamily="34" charset="0"/>
                <a:cs typeface="Arial" pitchFamily="34" charset="0"/>
              </a:rPr>
              <a:t>.</a:t>
            </a:r>
            <a:endParaRPr lang="en-US" sz="1400" dirty="0">
              <a:solidFill>
                <a:prstClr val="black"/>
              </a:solidFill>
              <a:latin typeface="Arial" pitchFamily="34" charset="0"/>
              <a:ea typeface="Calibri" panose="020F0502020204030204" pitchFamily="34" charset="0"/>
              <a:cs typeface="Arial" pitchFamily="34" charset="0"/>
            </a:endParaRPr>
          </a:p>
          <a:p>
            <a:pPr lvl="0" algn="just" defTabSz="386151">
              <a:spcBef>
                <a:spcPts val="0"/>
              </a:spcBef>
              <a:buFont typeface="+mj-lt"/>
              <a:buAutoNum type="arabicPeriod"/>
            </a:pPr>
            <a:r>
              <a:rPr lang="en-US" sz="1400" dirty="0" err="1" smtClean="0">
                <a:solidFill>
                  <a:prstClr val="black"/>
                </a:solidFill>
                <a:latin typeface="Arial" pitchFamily="34" charset="0"/>
                <a:ea typeface="Calibri" panose="020F0502020204030204" pitchFamily="34" charset="0"/>
                <a:cs typeface="Arial" pitchFamily="34" charset="0"/>
              </a:rPr>
              <a:t>Perda</a:t>
            </a:r>
            <a:r>
              <a:rPr lang="en-US" sz="1400" dirty="0" smtClean="0">
                <a:solidFill>
                  <a:prstClr val="black"/>
                </a:solidFill>
                <a:latin typeface="Arial" pitchFamily="34" charset="0"/>
                <a:ea typeface="Calibri" panose="020F0502020204030204" pitchFamily="34" charset="0"/>
                <a:cs typeface="Arial" pitchFamily="34" charset="0"/>
              </a:rPr>
              <a:t> No.1/2016 </a:t>
            </a:r>
            <a:r>
              <a:rPr lang="en-US" sz="1400" dirty="0" err="1" smtClean="0">
                <a:solidFill>
                  <a:prstClr val="black"/>
                </a:solidFill>
                <a:latin typeface="Arial" pitchFamily="34" charset="0"/>
                <a:ea typeface="Calibri" panose="020F0502020204030204" pitchFamily="34" charset="0"/>
                <a:cs typeface="Arial" pitchFamily="34" charset="0"/>
              </a:rPr>
              <a:t>Pasal</a:t>
            </a:r>
            <a:r>
              <a:rPr lang="en-US" sz="1400" dirty="0" smtClean="0">
                <a:solidFill>
                  <a:prstClr val="black"/>
                </a:solidFill>
                <a:latin typeface="Arial" pitchFamily="34" charset="0"/>
                <a:ea typeface="Calibri" panose="020F0502020204030204" pitchFamily="34" charset="0"/>
                <a:cs typeface="Arial" pitchFamily="34" charset="0"/>
              </a:rPr>
              <a:t> 40 </a:t>
            </a:r>
            <a:r>
              <a:rPr lang="en-US" sz="1400" dirty="0" err="1" smtClean="0">
                <a:solidFill>
                  <a:prstClr val="black"/>
                </a:solidFill>
                <a:latin typeface="Arial" pitchFamily="34" charset="0"/>
                <a:ea typeface="Calibri" panose="020F0502020204030204" pitchFamily="34" charset="0"/>
                <a:cs typeface="Arial" pitchFamily="34" charset="0"/>
              </a:rPr>
              <a:t>memerintahkan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penyelenggaraan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tertib</a:t>
            </a:r>
            <a:r>
              <a:rPr lang="en-US" sz="1400" dirty="0" smtClean="0">
                <a:solidFill>
                  <a:prstClr val="black"/>
                </a:solidFill>
                <a:latin typeface="Arial" pitchFamily="34" charset="0"/>
                <a:ea typeface="Calibri" panose="020F0502020204030204" pitchFamily="34" charset="0"/>
                <a:cs typeface="Arial" pitchFamily="34" charset="0"/>
              </a:rPr>
              <a:t> Tuna </a:t>
            </a:r>
            <a:r>
              <a:rPr lang="en-US" sz="1400" dirty="0" err="1" smtClean="0">
                <a:solidFill>
                  <a:prstClr val="black"/>
                </a:solidFill>
                <a:latin typeface="Arial" pitchFamily="34" charset="0"/>
                <a:ea typeface="Calibri" panose="020F0502020204030204" pitchFamily="34" charset="0"/>
                <a:cs typeface="Arial" pitchFamily="34" charset="0"/>
              </a:rPr>
              <a:t>Sosial</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diatur</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dalam</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perda</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tersendiri</a:t>
            </a:r>
            <a:r>
              <a:rPr lang="en-US" sz="1400" dirty="0" smtClean="0">
                <a:solidFill>
                  <a:prstClr val="black"/>
                </a:solidFill>
                <a:latin typeface="Arial" pitchFamily="34" charset="0"/>
                <a:ea typeface="Calibri" panose="020F0502020204030204" pitchFamily="34" charset="0"/>
                <a:cs typeface="Arial" pitchFamily="34" charset="0"/>
              </a:rPr>
              <a:t>. </a:t>
            </a:r>
            <a:endParaRPr lang="en-US" sz="1400" dirty="0">
              <a:ln>
                <a:solidFill>
                  <a:srgbClr val="FF0000"/>
                </a:solidFill>
              </a:ln>
              <a:solidFill>
                <a:srgbClr val="FF0000"/>
              </a:solidFill>
              <a:highlight>
                <a:srgbClr val="FFFF00"/>
              </a:highlight>
              <a:latin typeface="Arial" pitchFamily="34" charset="0"/>
              <a:ea typeface="Calibri" panose="020F0502020204030204" pitchFamily="34" charset="0"/>
              <a:cs typeface="Arial" pitchFamily="34" charset="0"/>
            </a:endParaRPr>
          </a:p>
          <a:p>
            <a:pPr marL="0" lvl="0" indent="0" algn="just" defTabSz="386151">
              <a:spcBef>
                <a:spcPts val="0"/>
              </a:spcBef>
              <a:buNone/>
            </a:pPr>
            <a:endParaRPr lang="en-US" sz="1400" dirty="0" smtClean="0">
              <a:ln>
                <a:solidFill>
                  <a:srgbClr val="FF0000"/>
                </a:solidFill>
              </a:ln>
              <a:solidFill>
                <a:srgbClr val="FF0000"/>
              </a:solidFill>
              <a:latin typeface="Arial" pitchFamily="34" charset="0"/>
              <a:ea typeface="Calibri" panose="020F0502020204030204" pitchFamily="34" charset="0"/>
              <a:cs typeface="Arial" pitchFamily="34" charset="0"/>
            </a:endParaRPr>
          </a:p>
          <a:p>
            <a:pPr marL="0" lvl="0" indent="0" algn="just" defTabSz="386151">
              <a:spcBef>
                <a:spcPts val="0"/>
              </a:spcBef>
              <a:buNone/>
            </a:pPr>
            <a:r>
              <a:rPr lang="en-US" sz="1400" dirty="0" err="1" smtClean="0">
                <a:ln>
                  <a:solidFill>
                    <a:srgbClr val="FF0000"/>
                  </a:solidFill>
                </a:ln>
                <a:solidFill>
                  <a:srgbClr val="FF0000"/>
                </a:solidFill>
                <a:latin typeface="Arial" pitchFamily="34" charset="0"/>
                <a:ea typeface="Calibri" panose="020F0502020204030204" pitchFamily="34" charset="0"/>
                <a:cs typeface="Arial" pitchFamily="34" charset="0"/>
              </a:rPr>
              <a:t>Keterkaitan</a:t>
            </a:r>
            <a:r>
              <a:rPr lang="en-US" sz="1400" dirty="0" smtClean="0">
                <a:ln>
                  <a:solidFill>
                    <a:srgbClr val="FF0000"/>
                  </a:solidFill>
                </a:ln>
                <a:solidFill>
                  <a:srgbClr val="FF0000"/>
                </a:solidFill>
                <a:latin typeface="Arial" pitchFamily="34" charset="0"/>
                <a:ea typeface="Calibri" panose="020F0502020204030204" pitchFamily="34" charset="0"/>
                <a:cs typeface="Arial" pitchFamily="34" charset="0"/>
              </a:rPr>
              <a:t> </a:t>
            </a:r>
            <a:r>
              <a:rPr lang="en-US" sz="1400" dirty="0" err="1">
                <a:ln>
                  <a:solidFill>
                    <a:srgbClr val="FF0000"/>
                  </a:solidFill>
                </a:ln>
                <a:solidFill>
                  <a:srgbClr val="FF0000"/>
                </a:solidFill>
                <a:latin typeface="Arial" pitchFamily="34" charset="0"/>
                <a:ea typeface="Calibri" panose="020F0502020204030204" pitchFamily="34" charset="0"/>
                <a:cs typeface="Arial" pitchFamily="34" charset="0"/>
              </a:rPr>
              <a:t>Peraturan</a:t>
            </a:r>
            <a:r>
              <a:rPr lang="en-US" sz="1400" dirty="0">
                <a:ln>
                  <a:solidFill>
                    <a:srgbClr val="FF0000"/>
                  </a:solidFill>
                </a:ln>
                <a:solidFill>
                  <a:srgbClr val="FF0000"/>
                </a:solidFill>
                <a:latin typeface="Arial" pitchFamily="34" charset="0"/>
                <a:ea typeface="Calibri" panose="020F0502020204030204" pitchFamily="34" charset="0"/>
                <a:cs typeface="Arial" pitchFamily="34" charset="0"/>
              </a:rPr>
              <a:t> Daerah </a:t>
            </a:r>
            <a:r>
              <a:rPr lang="en-US" sz="1400" dirty="0" err="1">
                <a:ln>
                  <a:solidFill>
                    <a:srgbClr val="FF0000"/>
                  </a:solidFill>
                </a:ln>
                <a:solidFill>
                  <a:srgbClr val="FF0000"/>
                </a:solidFill>
                <a:latin typeface="Arial" pitchFamily="34" charset="0"/>
                <a:ea typeface="Calibri" panose="020F0502020204030204" pitchFamily="34" charset="0"/>
                <a:cs typeface="Arial" pitchFamily="34" charset="0"/>
              </a:rPr>
              <a:t>baru</a:t>
            </a:r>
            <a:r>
              <a:rPr lang="en-US" sz="1400" dirty="0">
                <a:ln>
                  <a:solidFill>
                    <a:srgbClr val="FF0000"/>
                  </a:solidFill>
                </a:ln>
                <a:solidFill>
                  <a:srgbClr val="FF0000"/>
                </a:solidFill>
                <a:latin typeface="Arial" pitchFamily="34" charset="0"/>
                <a:ea typeface="Calibri" panose="020F0502020204030204" pitchFamily="34" charset="0"/>
                <a:cs typeface="Arial" pitchFamily="34" charset="0"/>
              </a:rPr>
              <a:t> </a:t>
            </a:r>
            <a:r>
              <a:rPr lang="en-US" sz="1400" dirty="0" err="1">
                <a:ln>
                  <a:solidFill>
                    <a:srgbClr val="FF0000"/>
                  </a:solidFill>
                </a:ln>
                <a:solidFill>
                  <a:srgbClr val="FF0000"/>
                </a:solidFill>
                <a:latin typeface="Arial" pitchFamily="34" charset="0"/>
                <a:ea typeface="Calibri" panose="020F0502020204030204" pitchFamily="34" charset="0"/>
                <a:cs typeface="Arial" pitchFamily="34" charset="0"/>
              </a:rPr>
              <a:t>dengan</a:t>
            </a:r>
            <a:r>
              <a:rPr lang="en-US" sz="1400" dirty="0">
                <a:ln>
                  <a:solidFill>
                    <a:srgbClr val="FF0000"/>
                  </a:solidFill>
                </a:ln>
                <a:solidFill>
                  <a:srgbClr val="FF0000"/>
                </a:solidFill>
                <a:latin typeface="Arial" pitchFamily="34" charset="0"/>
                <a:ea typeface="Calibri" panose="020F0502020204030204" pitchFamily="34" charset="0"/>
                <a:cs typeface="Arial" pitchFamily="34" charset="0"/>
              </a:rPr>
              <a:t> </a:t>
            </a:r>
            <a:r>
              <a:rPr lang="en-US" sz="1400" dirty="0" err="1">
                <a:ln>
                  <a:solidFill>
                    <a:srgbClr val="FF0000"/>
                  </a:solidFill>
                </a:ln>
                <a:solidFill>
                  <a:srgbClr val="FF0000"/>
                </a:solidFill>
                <a:latin typeface="Arial" pitchFamily="34" charset="0"/>
                <a:ea typeface="Calibri" panose="020F0502020204030204" pitchFamily="34" charset="0"/>
                <a:cs typeface="Arial" pitchFamily="34" charset="0"/>
              </a:rPr>
              <a:t>peraturan</a:t>
            </a:r>
            <a:r>
              <a:rPr lang="en-US" sz="1400" dirty="0">
                <a:ln>
                  <a:solidFill>
                    <a:srgbClr val="FF0000"/>
                  </a:solidFill>
                </a:ln>
                <a:solidFill>
                  <a:srgbClr val="FF0000"/>
                </a:solidFill>
                <a:latin typeface="Arial" pitchFamily="34" charset="0"/>
                <a:ea typeface="Calibri" panose="020F0502020204030204" pitchFamily="34" charset="0"/>
                <a:cs typeface="Arial" pitchFamily="34" charset="0"/>
              </a:rPr>
              <a:t> </a:t>
            </a:r>
            <a:r>
              <a:rPr lang="en-US" sz="1400" dirty="0" err="1">
                <a:ln>
                  <a:solidFill>
                    <a:srgbClr val="FF0000"/>
                  </a:solidFill>
                </a:ln>
                <a:solidFill>
                  <a:srgbClr val="FF0000"/>
                </a:solidFill>
                <a:latin typeface="Arial" pitchFamily="34" charset="0"/>
                <a:ea typeface="Calibri" panose="020F0502020204030204" pitchFamily="34" charset="0"/>
                <a:cs typeface="Arial" pitchFamily="34" charset="0"/>
              </a:rPr>
              <a:t>perundang-undangan</a:t>
            </a:r>
            <a:r>
              <a:rPr lang="en-US" sz="1400" dirty="0">
                <a:ln>
                  <a:solidFill>
                    <a:srgbClr val="FF0000"/>
                  </a:solidFill>
                </a:ln>
                <a:solidFill>
                  <a:srgbClr val="FF0000"/>
                </a:solidFill>
                <a:latin typeface="Arial" pitchFamily="34" charset="0"/>
                <a:ea typeface="Calibri" panose="020F0502020204030204" pitchFamily="34" charset="0"/>
                <a:cs typeface="Arial" pitchFamily="34" charset="0"/>
              </a:rPr>
              <a:t> </a:t>
            </a:r>
            <a:r>
              <a:rPr lang="en-US" sz="1400" dirty="0" smtClean="0">
                <a:ln>
                  <a:solidFill>
                    <a:srgbClr val="FF0000"/>
                  </a:solidFill>
                </a:ln>
                <a:solidFill>
                  <a:srgbClr val="FF0000"/>
                </a:solidFill>
                <a:latin typeface="Arial" pitchFamily="34" charset="0"/>
                <a:ea typeface="Calibri" panose="020F0502020204030204" pitchFamily="34" charset="0"/>
                <a:cs typeface="Arial" pitchFamily="34" charset="0"/>
              </a:rPr>
              <a:t>lain</a:t>
            </a:r>
          </a:p>
          <a:p>
            <a:pPr marL="0" lvl="0" indent="0" algn="just" defTabSz="386151">
              <a:spcBef>
                <a:spcPts val="0"/>
              </a:spcBef>
              <a:buNone/>
            </a:pPr>
            <a:endParaRPr lang="en-US" sz="1400" dirty="0">
              <a:ln>
                <a:solidFill>
                  <a:srgbClr val="FF0000"/>
                </a:solidFill>
              </a:ln>
              <a:solidFill>
                <a:srgbClr val="FF0000"/>
              </a:solidFill>
              <a:latin typeface="Arial" pitchFamily="34" charset="0"/>
              <a:ea typeface="Calibri" panose="020F0502020204030204" pitchFamily="34" charset="0"/>
              <a:cs typeface="Arial" pitchFamily="34" charset="0"/>
            </a:endParaRPr>
          </a:p>
          <a:p>
            <a:pPr marL="0" lvl="0" indent="0" algn="just" defTabSz="386151">
              <a:spcBef>
                <a:spcPts val="0"/>
              </a:spcBef>
              <a:buNone/>
            </a:pPr>
            <a:r>
              <a:rPr lang="en-US" sz="1400" dirty="0" err="1">
                <a:solidFill>
                  <a:prstClr val="black"/>
                </a:solidFill>
                <a:latin typeface="Arial" pitchFamily="34" charset="0"/>
                <a:ea typeface="Calibri" panose="020F0502020204030204" pitchFamily="34" charset="0"/>
                <a:cs typeface="Arial" pitchFamily="34" charset="0"/>
              </a:rPr>
              <a:t>Peraturan</a:t>
            </a:r>
            <a:r>
              <a:rPr lang="en-US" sz="1400" dirty="0">
                <a:solidFill>
                  <a:prstClr val="black"/>
                </a:solidFill>
                <a:latin typeface="Arial" pitchFamily="34" charset="0"/>
                <a:ea typeface="Calibri" panose="020F0502020204030204" pitchFamily="34" charset="0"/>
                <a:cs typeface="Arial" pitchFamily="34" charset="0"/>
              </a:rPr>
              <a:t> Daerah </a:t>
            </a:r>
            <a:r>
              <a:rPr lang="en-US" sz="1400" dirty="0" err="1">
                <a:solidFill>
                  <a:prstClr val="black"/>
                </a:solidFill>
                <a:latin typeface="Arial" pitchFamily="34" charset="0"/>
                <a:ea typeface="Calibri" panose="020F0502020204030204" pitchFamily="34" charset="0"/>
                <a:cs typeface="Arial" pitchFamily="34" charset="0"/>
              </a:rPr>
              <a:t>baru</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merupakan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implementasi</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dari</a:t>
            </a:r>
            <a:r>
              <a:rPr lang="en-US" sz="1400" dirty="0">
                <a:solidFill>
                  <a:prstClr val="black"/>
                </a:solidFill>
                <a:latin typeface="Arial" pitchFamily="34" charset="0"/>
                <a:ea typeface="Calibri" panose="020F0502020204030204" pitchFamily="34" charset="0"/>
                <a:cs typeface="Arial" pitchFamily="34" charset="0"/>
              </a:rPr>
              <a:t> UUD Negara </a:t>
            </a:r>
            <a:r>
              <a:rPr lang="en-US" sz="1400" dirty="0" err="1">
                <a:solidFill>
                  <a:prstClr val="black"/>
                </a:solidFill>
                <a:latin typeface="Arial" pitchFamily="34" charset="0"/>
                <a:ea typeface="Calibri" panose="020F0502020204030204" pitchFamily="34" charset="0"/>
                <a:cs typeface="Arial" pitchFamily="34" charset="0"/>
              </a:rPr>
              <a:t>Republik</a:t>
            </a:r>
            <a:r>
              <a:rPr lang="en-US" sz="1400" dirty="0">
                <a:solidFill>
                  <a:prstClr val="black"/>
                </a:solidFill>
                <a:latin typeface="Arial" pitchFamily="34" charset="0"/>
                <a:ea typeface="Calibri" panose="020F0502020204030204" pitchFamily="34" charset="0"/>
                <a:cs typeface="Arial" pitchFamily="34" charset="0"/>
              </a:rPr>
              <a:t> Indonesia </a:t>
            </a:r>
            <a:r>
              <a:rPr lang="en-US" sz="1400" dirty="0" err="1">
                <a:solidFill>
                  <a:prstClr val="black"/>
                </a:solidFill>
                <a:latin typeface="Arial" pitchFamily="34" charset="0"/>
                <a:ea typeface="Calibri" panose="020F0502020204030204" pitchFamily="34" charset="0"/>
                <a:cs typeface="Arial" pitchFamily="34" charset="0"/>
              </a:rPr>
              <a:t>Tahun</a:t>
            </a:r>
            <a:r>
              <a:rPr lang="en-US" sz="1400" dirty="0">
                <a:solidFill>
                  <a:prstClr val="black"/>
                </a:solidFill>
                <a:latin typeface="Arial" pitchFamily="34" charset="0"/>
                <a:ea typeface="Calibri" panose="020F0502020204030204" pitchFamily="34" charset="0"/>
                <a:cs typeface="Arial" pitchFamily="34" charset="0"/>
              </a:rPr>
              <a:t> 1945 </a:t>
            </a:r>
            <a:r>
              <a:rPr lang="en-US" sz="1400" dirty="0" smtClean="0">
                <a:solidFill>
                  <a:prstClr val="black"/>
                </a:solidFill>
                <a:latin typeface="Arial" pitchFamily="34" charset="0"/>
                <a:ea typeface="Calibri" panose="020F0502020204030204" pitchFamily="34" charset="0"/>
                <a:cs typeface="Arial" pitchFamily="34" charset="0"/>
              </a:rPr>
              <a:t>yang </a:t>
            </a:r>
            <a:r>
              <a:rPr lang="en-US" sz="1400" dirty="0" err="1">
                <a:solidFill>
                  <a:prstClr val="black"/>
                </a:solidFill>
                <a:latin typeface="Arial" pitchFamily="34" charset="0"/>
                <a:ea typeface="Calibri" panose="020F0502020204030204" pitchFamily="34" charset="0"/>
                <a:cs typeface="Arial" pitchFamily="34" charset="0"/>
              </a:rPr>
              <a:t>mengatur</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kewenangan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Pemerintah</a:t>
            </a:r>
            <a:r>
              <a:rPr lang="en-US" sz="1400" dirty="0">
                <a:solidFill>
                  <a:prstClr val="black"/>
                </a:solidFill>
                <a:latin typeface="Arial" pitchFamily="34" charset="0"/>
                <a:ea typeface="Calibri" panose="020F0502020204030204" pitchFamily="34" charset="0"/>
                <a:cs typeface="Arial" pitchFamily="34" charset="0"/>
              </a:rPr>
              <a:t> Daerah </a:t>
            </a:r>
            <a:r>
              <a:rPr lang="en-US" sz="1400" dirty="0" err="1" smtClean="0">
                <a:solidFill>
                  <a:prstClr val="black"/>
                </a:solidFill>
                <a:latin typeface="Arial" pitchFamily="34" charset="0"/>
                <a:ea typeface="Calibri" panose="020F0502020204030204" pitchFamily="34" charset="0"/>
                <a:cs typeface="Arial" pitchFamily="34" charset="0"/>
              </a:rPr>
              <a:t>Salatiga</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dalam</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penyelenggaraan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kesejahteraan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sosial</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mewujudkan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perintah</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dari</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Pasal</a:t>
            </a:r>
            <a:r>
              <a:rPr lang="en-US" sz="1400" dirty="0" smtClean="0">
                <a:solidFill>
                  <a:prstClr val="black"/>
                </a:solidFill>
                <a:latin typeface="Arial" pitchFamily="34" charset="0"/>
                <a:ea typeface="Calibri" panose="020F0502020204030204" pitchFamily="34" charset="0"/>
                <a:cs typeface="Arial" pitchFamily="34" charset="0"/>
              </a:rPr>
              <a:t> 40 </a:t>
            </a:r>
            <a:r>
              <a:rPr lang="en-US" sz="1400" dirty="0" err="1" smtClean="0">
                <a:solidFill>
                  <a:prstClr val="black"/>
                </a:solidFill>
                <a:latin typeface="Arial" pitchFamily="34" charset="0"/>
                <a:ea typeface="Calibri" panose="020F0502020204030204" pitchFamily="34" charset="0"/>
                <a:cs typeface="Arial" pitchFamily="34" charset="0"/>
              </a:rPr>
              <a:t>Perda</a:t>
            </a:r>
            <a:r>
              <a:rPr lang="en-US" sz="1400" dirty="0" smtClean="0">
                <a:solidFill>
                  <a:prstClr val="black"/>
                </a:solidFill>
                <a:latin typeface="Arial" pitchFamily="34" charset="0"/>
                <a:ea typeface="Calibri" panose="020F0502020204030204" pitchFamily="34" charset="0"/>
                <a:cs typeface="Arial" pitchFamily="34" charset="0"/>
              </a:rPr>
              <a:t> No.1/2016 </a:t>
            </a:r>
            <a:r>
              <a:rPr lang="en-US" sz="1400" dirty="0" err="1" smtClean="0">
                <a:solidFill>
                  <a:prstClr val="black"/>
                </a:solidFill>
                <a:latin typeface="Arial" pitchFamily="34" charset="0"/>
                <a:ea typeface="Calibri" panose="020F0502020204030204" pitchFamily="34" charset="0"/>
                <a:cs typeface="Arial" pitchFamily="34" charset="0"/>
              </a:rPr>
              <a:t>bahwa</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penyelenggaaraan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tertib</a:t>
            </a:r>
            <a:r>
              <a:rPr lang="en-US" sz="1400" dirty="0" smtClean="0">
                <a:solidFill>
                  <a:prstClr val="black"/>
                </a:solidFill>
                <a:latin typeface="Arial" pitchFamily="34" charset="0"/>
                <a:ea typeface="Calibri" panose="020F0502020204030204" pitchFamily="34" charset="0"/>
                <a:cs typeface="Arial" pitchFamily="34" charset="0"/>
              </a:rPr>
              <a:t> Tuna </a:t>
            </a:r>
            <a:r>
              <a:rPr lang="en-US" sz="1400" dirty="0" err="1" smtClean="0">
                <a:solidFill>
                  <a:prstClr val="black"/>
                </a:solidFill>
                <a:latin typeface="Arial" pitchFamily="34" charset="0"/>
                <a:ea typeface="Calibri" panose="020F0502020204030204" pitchFamily="34" charset="0"/>
                <a:cs typeface="Arial" pitchFamily="34" charset="0"/>
              </a:rPr>
              <a:t>Sosial</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perlu</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diatur</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tersendiri</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dalam</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perda</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Perda</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baru</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berkaitan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dengan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smtClean="0">
                <a:solidFill>
                  <a:prstClr val="black"/>
                </a:solidFill>
                <a:latin typeface="Arial" pitchFamily="34" charset="0"/>
                <a:ea typeface="Calibri" panose="020F0502020204030204" pitchFamily="34" charset="0"/>
                <a:cs typeface="Arial" pitchFamily="34" charset="0"/>
              </a:rPr>
              <a:t>peraturan</a:t>
            </a:r>
            <a:r>
              <a:rPr lang="en-US" sz="1400" dirty="0" smtClean="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perundang-undangan</a:t>
            </a:r>
            <a:r>
              <a:rPr lang="en-US" sz="1400" dirty="0">
                <a:solidFill>
                  <a:prstClr val="black"/>
                </a:solidFill>
                <a:latin typeface="Arial" pitchFamily="34" charset="0"/>
                <a:ea typeface="Calibri" panose="020F0502020204030204" pitchFamily="34" charset="0"/>
                <a:cs typeface="Arial" pitchFamily="34" charset="0"/>
              </a:rPr>
              <a:t> lain, </a:t>
            </a:r>
            <a:r>
              <a:rPr lang="en-US" sz="1400" dirty="0" err="1">
                <a:solidFill>
                  <a:prstClr val="black"/>
                </a:solidFill>
                <a:latin typeface="Arial" pitchFamily="34" charset="0"/>
                <a:ea typeface="Calibri" panose="020F0502020204030204" pitchFamily="34" charset="0"/>
                <a:cs typeface="Arial" pitchFamily="34" charset="0"/>
              </a:rPr>
              <a:t>yaitu</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antara</a:t>
            </a:r>
            <a:r>
              <a:rPr lang="en-US" sz="1400" dirty="0">
                <a:solidFill>
                  <a:prstClr val="black"/>
                </a:solidFill>
                <a:latin typeface="Arial" pitchFamily="34" charset="0"/>
                <a:ea typeface="Calibri" panose="020F0502020204030204" pitchFamily="34" charset="0"/>
                <a:cs typeface="Arial" pitchFamily="34" charset="0"/>
              </a:rPr>
              <a:t> lain:</a:t>
            </a:r>
          </a:p>
          <a:p>
            <a:pPr marL="280988" lvl="0" indent="-280988" algn="just" defTabSz="386151">
              <a:spcBef>
                <a:spcPts val="0"/>
              </a:spcBef>
              <a:buFont typeface="+mj-lt"/>
              <a:buAutoNum type="arabicPeriod"/>
            </a:pPr>
            <a:r>
              <a:rPr lang="en-US" sz="1400" dirty="0" err="1">
                <a:solidFill>
                  <a:prstClr val="black"/>
                </a:solidFill>
                <a:latin typeface="Arial" pitchFamily="34" charset="0"/>
                <a:ea typeface="Calibri" panose="020F0502020204030204" pitchFamily="34" charset="0"/>
                <a:cs typeface="Arial" pitchFamily="34" charset="0"/>
              </a:rPr>
              <a:t>Undang-undang</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Nomor</a:t>
            </a:r>
            <a:r>
              <a:rPr lang="en-US" sz="1400" dirty="0">
                <a:solidFill>
                  <a:prstClr val="black"/>
                </a:solidFill>
                <a:latin typeface="Arial" pitchFamily="34" charset="0"/>
                <a:ea typeface="Calibri" panose="020F0502020204030204" pitchFamily="34" charset="0"/>
                <a:cs typeface="Arial" pitchFamily="34" charset="0"/>
              </a:rPr>
              <a:t> 11 </a:t>
            </a:r>
            <a:r>
              <a:rPr lang="en-US" sz="1400" dirty="0" err="1">
                <a:solidFill>
                  <a:prstClr val="black"/>
                </a:solidFill>
                <a:latin typeface="Arial" pitchFamily="34" charset="0"/>
                <a:ea typeface="Calibri" panose="020F0502020204030204" pitchFamily="34" charset="0"/>
                <a:cs typeface="Arial" pitchFamily="34" charset="0"/>
              </a:rPr>
              <a:t>Tahun</a:t>
            </a:r>
            <a:r>
              <a:rPr lang="en-US" sz="1400" dirty="0">
                <a:solidFill>
                  <a:prstClr val="black"/>
                </a:solidFill>
                <a:latin typeface="Arial" pitchFamily="34" charset="0"/>
                <a:ea typeface="Calibri" panose="020F0502020204030204" pitchFamily="34" charset="0"/>
                <a:cs typeface="Arial" pitchFamily="34" charset="0"/>
              </a:rPr>
              <a:t> 2009 </a:t>
            </a:r>
            <a:r>
              <a:rPr lang="en-US" sz="1400" dirty="0" err="1">
                <a:solidFill>
                  <a:prstClr val="black"/>
                </a:solidFill>
                <a:latin typeface="Arial" pitchFamily="34" charset="0"/>
                <a:ea typeface="Calibri" panose="020F0502020204030204" pitchFamily="34" charset="0"/>
                <a:cs typeface="Arial" pitchFamily="34" charset="0"/>
              </a:rPr>
              <a:t>tentang</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Kesejahteraan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Sosial</a:t>
            </a:r>
            <a:endParaRPr lang="en-US" sz="1400" dirty="0">
              <a:solidFill>
                <a:prstClr val="black"/>
              </a:solidFill>
              <a:latin typeface="Arial" pitchFamily="34" charset="0"/>
              <a:ea typeface="Calibri" panose="020F0502020204030204" pitchFamily="34" charset="0"/>
              <a:cs typeface="Arial" pitchFamily="34" charset="0"/>
            </a:endParaRPr>
          </a:p>
          <a:p>
            <a:pPr marL="280988" lvl="0" indent="-280988" algn="just" defTabSz="386151">
              <a:spcBef>
                <a:spcPts val="0"/>
              </a:spcBef>
              <a:buFont typeface="+mj-lt"/>
              <a:buAutoNum type="arabicPeriod"/>
            </a:pPr>
            <a:r>
              <a:rPr lang="en-US" sz="1400" dirty="0" err="1">
                <a:solidFill>
                  <a:prstClr val="black"/>
                </a:solidFill>
                <a:latin typeface="Arial" pitchFamily="34" charset="0"/>
                <a:ea typeface="Calibri" panose="020F0502020204030204" pitchFamily="34" charset="0"/>
                <a:cs typeface="Arial" pitchFamily="34" charset="0"/>
              </a:rPr>
              <a:t>Undang-Undang</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Nomor</a:t>
            </a:r>
            <a:r>
              <a:rPr lang="en-US" sz="1400" dirty="0">
                <a:solidFill>
                  <a:prstClr val="black"/>
                </a:solidFill>
                <a:latin typeface="Arial" pitchFamily="34" charset="0"/>
                <a:ea typeface="Calibri" panose="020F0502020204030204" pitchFamily="34" charset="0"/>
                <a:cs typeface="Arial" pitchFamily="34" charset="0"/>
              </a:rPr>
              <a:t> 12 </a:t>
            </a:r>
            <a:r>
              <a:rPr lang="en-US" sz="1400" dirty="0" err="1">
                <a:solidFill>
                  <a:prstClr val="black"/>
                </a:solidFill>
                <a:latin typeface="Arial" pitchFamily="34" charset="0"/>
                <a:ea typeface="Calibri" panose="020F0502020204030204" pitchFamily="34" charset="0"/>
                <a:cs typeface="Arial" pitchFamily="34" charset="0"/>
              </a:rPr>
              <a:t>Tahun</a:t>
            </a:r>
            <a:r>
              <a:rPr lang="en-US" sz="1400" dirty="0">
                <a:solidFill>
                  <a:prstClr val="black"/>
                </a:solidFill>
                <a:latin typeface="Arial" pitchFamily="34" charset="0"/>
                <a:ea typeface="Calibri" panose="020F0502020204030204" pitchFamily="34" charset="0"/>
                <a:cs typeface="Arial" pitchFamily="34" charset="0"/>
              </a:rPr>
              <a:t> 2011 </a:t>
            </a:r>
            <a:r>
              <a:rPr lang="en-US" sz="1400" dirty="0" err="1">
                <a:solidFill>
                  <a:prstClr val="black"/>
                </a:solidFill>
                <a:latin typeface="Arial" pitchFamily="34" charset="0"/>
                <a:ea typeface="Calibri" panose="020F0502020204030204" pitchFamily="34" charset="0"/>
                <a:cs typeface="Arial" pitchFamily="34" charset="0"/>
              </a:rPr>
              <a:t>tentang</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Pembentukan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Peraturan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Perundang-undangan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sebagaimana</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telah</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diubah</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dengan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Undang-Undang</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Nomor</a:t>
            </a:r>
            <a:r>
              <a:rPr lang="en-US" sz="1400" dirty="0">
                <a:solidFill>
                  <a:prstClr val="black"/>
                </a:solidFill>
                <a:latin typeface="Arial" pitchFamily="34" charset="0"/>
                <a:ea typeface="Calibri" panose="020F0502020204030204" pitchFamily="34" charset="0"/>
                <a:cs typeface="Arial" pitchFamily="34" charset="0"/>
              </a:rPr>
              <a:t> 13 </a:t>
            </a:r>
            <a:r>
              <a:rPr lang="en-US" sz="1400" dirty="0" err="1">
                <a:solidFill>
                  <a:prstClr val="black"/>
                </a:solidFill>
                <a:latin typeface="Arial" pitchFamily="34" charset="0"/>
                <a:ea typeface="Calibri" panose="020F0502020204030204" pitchFamily="34" charset="0"/>
                <a:cs typeface="Arial" pitchFamily="34" charset="0"/>
              </a:rPr>
              <a:t>tahun</a:t>
            </a:r>
            <a:r>
              <a:rPr lang="en-US" sz="1400" dirty="0">
                <a:solidFill>
                  <a:prstClr val="black"/>
                </a:solidFill>
                <a:latin typeface="Arial" pitchFamily="34" charset="0"/>
                <a:ea typeface="Calibri" panose="020F0502020204030204" pitchFamily="34" charset="0"/>
                <a:cs typeface="Arial" pitchFamily="34" charset="0"/>
              </a:rPr>
              <a:t> 2022 </a:t>
            </a:r>
            <a:r>
              <a:rPr lang="en-US" sz="1400" dirty="0" err="1">
                <a:solidFill>
                  <a:prstClr val="black"/>
                </a:solidFill>
                <a:latin typeface="Arial" pitchFamily="34" charset="0"/>
                <a:ea typeface="Calibri" panose="020F0502020204030204" pitchFamily="34" charset="0"/>
                <a:cs typeface="Arial" pitchFamily="34" charset="0"/>
              </a:rPr>
              <a:t>tentang</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Perubahan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Kedua</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atas</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Undang-Undang</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Nomor</a:t>
            </a:r>
            <a:r>
              <a:rPr lang="en-US" sz="1400" dirty="0">
                <a:solidFill>
                  <a:prstClr val="black"/>
                </a:solidFill>
                <a:latin typeface="Arial" pitchFamily="34" charset="0"/>
                <a:ea typeface="Calibri" panose="020F0502020204030204" pitchFamily="34" charset="0"/>
                <a:cs typeface="Arial" pitchFamily="34" charset="0"/>
              </a:rPr>
              <a:t> 12 </a:t>
            </a:r>
            <a:r>
              <a:rPr lang="en-US" sz="1400" dirty="0" err="1">
                <a:solidFill>
                  <a:prstClr val="black"/>
                </a:solidFill>
                <a:latin typeface="Arial" pitchFamily="34" charset="0"/>
                <a:ea typeface="Calibri" panose="020F0502020204030204" pitchFamily="34" charset="0"/>
                <a:cs typeface="Arial" pitchFamily="34" charset="0"/>
              </a:rPr>
              <a:t>Tahun</a:t>
            </a:r>
            <a:r>
              <a:rPr lang="en-US" sz="1400" dirty="0">
                <a:solidFill>
                  <a:prstClr val="black"/>
                </a:solidFill>
                <a:latin typeface="Arial" pitchFamily="34" charset="0"/>
                <a:ea typeface="Calibri" panose="020F0502020204030204" pitchFamily="34" charset="0"/>
                <a:cs typeface="Arial" pitchFamily="34" charset="0"/>
              </a:rPr>
              <a:t> 2011 </a:t>
            </a:r>
            <a:r>
              <a:rPr lang="en-US" sz="1400" dirty="0" err="1">
                <a:solidFill>
                  <a:prstClr val="black"/>
                </a:solidFill>
                <a:latin typeface="Arial" pitchFamily="34" charset="0"/>
                <a:ea typeface="Calibri" panose="020F0502020204030204" pitchFamily="34" charset="0"/>
                <a:cs typeface="Arial" pitchFamily="34" charset="0"/>
              </a:rPr>
              <a:t>tentang</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Pembentukan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Peraturan</a:t>
            </a:r>
            <a:r>
              <a:rPr lang="en-US" sz="1400" dirty="0">
                <a:solidFill>
                  <a:prstClr val="black"/>
                </a:solidFill>
                <a:latin typeface="Arial" pitchFamily="34" charset="0"/>
                <a:ea typeface="Calibri" panose="020F0502020204030204" pitchFamily="34" charset="0"/>
                <a:cs typeface="Arial" pitchFamily="34" charset="0"/>
              </a:rPr>
              <a:t> </a:t>
            </a:r>
            <a:r>
              <a:rPr lang="en-US" sz="1400" dirty="0" err="1">
                <a:solidFill>
                  <a:prstClr val="black"/>
                </a:solidFill>
                <a:latin typeface="Arial" pitchFamily="34" charset="0"/>
                <a:ea typeface="Calibri" panose="020F0502020204030204" pitchFamily="34" charset="0"/>
                <a:cs typeface="Arial" pitchFamily="34" charset="0"/>
              </a:rPr>
              <a:t>Perundang-undangan</a:t>
            </a:r>
            <a:endParaRPr lang="en-US" sz="1400" dirty="0">
              <a:solidFill>
                <a:prstClr val="black"/>
              </a:solidFill>
              <a:latin typeface="Arial" pitchFamily="34" charset="0"/>
              <a:ea typeface="Calibri" panose="020F0502020204030204" pitchFamily="34" charset="0"/>
              <a:cs typeface="Arial" pitchFamily="34" charset="0"/>
            </a:endParaRPr>
          </a:p>
          <a:p>
            <a:pPr marL="0" indent="0" algn="just" defTabSz="914406">
              <a:buNone/>
              <a:defRPr/>
            </a:pPr>
            <a:endParaRPr lang="en-US" sz="1400" dirty="0">
              <a:solidFill>
                <a:prstClr val="black"/>
              </a:solidFill>
              <a:latin typeface="Arial" pitchFamily="34" charset="0"/>
              <a:cs typeface="Arial" pitchFamily="34" charset="0"/>
            </a:endParaRPr>
          </a:p>
        </p:txBody>
      </p:sp>
      <p:sp>
        <p:nvSpPr>
          <p:cNvPr id="6" name="Title 1">
            <a:extLst>
              <a:ext uri="{FF2B5EF4-FFF2-40B4-BE49-F238E27FC236}">
                <a16:creationId xmlns:a16="http://schemas.microsoft.com/office/drawing/2014/main" xmlns="" id="{270A1456-27A9-40B5-9BB6-403D8BDB3521}"/>
              </a:ext>
            </a:extLst>
          </p:cNvPr>
          <p:cNvSpPr txBox="1">
            <a:spLocks/>
          </p:cNvSpPr>
          <p:nvPr/>
        </p:nvSpPr>
        <p:spPr>
          <a:xfrm>
            <a:off x="104855" y="2114263"/>
            <a:ext cx="1583268" cy="201225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914406">
              <a:defRPr/>
            </a:pPr>
            <a:r>
              <a:rPr lang="en-US" sz="2000" dirty="0">
                <a:ln w="0"/>
                <a:solidFill>
                  <a:prstClr val="black"/>
                </a:solidFill>
                <a:latin typeface="Bernard MT Condensed" pitchFamily="18" charset="0"/>
              </a:rPr>
              <a:t>BAB III</a:t>
            </a:r>
            <a:br>
              <a:rPr lang="en-US" sz="2000" dirty="0">
                <a:ln w="0"/>
                <a:solidFill>
                  <a:prstClr val="black"/>
                </a:solidFill>
                <a:latin typeface="Bernard MT Condensed" pitchFamily="18" charset="0"/>
              </a:rPr>
            </a:br>
            <a:r>
              <a:rPr lang="en-US" sz="2000" dirty="0" err="1">
                <a:ln w="0"/>
                <a:solidFill>
                  <a:prstClr val="black"/>
                </a:solidFill>
                <a:latin typeface="Bernard MT Condensed" pitchFamily="18" charset="0"/>
              </a:rPr>
              <a:t>Evaluasi</a:t>
            </a:r>
            <a:r>
              <a:rPr lang="en-US" sz="2000" dirty="0">
                <a:ln w="0"/>
                <a:solidFill>
                  <a:prstClr val="black"/>
                </a:solidFill>
                <a:latin typeface="Bernard MT Condensed" pitchFamily="18" charset="0"/>
              </a:rPr>
              <a:t> dan </a:t>
            </a:r>
            <a:r>
              <a:rPr lang="en-US" sz="2000" dirty="0" err="1">
                <a:ln w="0"/>
                <a:solidFill>
                  <a:prstClr val="black"/>
                </a:solidFill>
                <a:latin typeface="Bernard MT Condensed" pitchFamily="18" charset="0"/>
              </a:rPr>
              <a:t>Analisis</a:t>
            </a:r>
            <a:r>
              <a:rPr lang="en-US" sz="2000" dirty="0">
                <a:ln w="0"/>
                <a:solidFill>
                  <a:prstClr val="black"/>
                </a:solidFill>
                <a:latin typeface="Bernard MT Condensed" pitchFamily="18" charset="0"/>
              </a:rPr>
              <a:t> </a:t>
            </a:r>
            <a:r>
              <a:rPr lang="en-US" sz="2000" dirty="0" err="1">
                <a:ln w="0"/>
                <a:solidFill>
                  <a:prstClr val="black"/>
                </a:solidFill>
                <a:latin typeface="Bernard MT Condensed" pitchFamily="18" charset="0"/>
              </a:rPr>
              <a:t>Peraturan</a:t>
            </a:r>
            <a:r>
              <a:rPr lang="en-US" sz="2000" dirty="0">
                <a:ln w="0"/>
                <a:solidFill>
                  <a:prstClr val="black"/>
                </a:solidFill>
                <a:latin typeface="Bernard MT Condensed" pitchFamily="18" charset="0"/>
              </a:rPr>
              <a:t> Per-UU-an</a:t>
            </a:r>
          </a:p>
          <a:p>
            <a:pPr defTabSz="914406">
              <a:defRPr/>
            </a:pPr>
            <a:r>
              <a:rPr lang="en-US" sz="2000" dirty="0">
                <a:ln w="0"/>
                <a:solidFill>
                  <a:prstClr val="black"/>
                </a:solidFill>
                <a:latin typeface="Bernard MT Condensed" pitchFamily="18" charset="0"/>
              </a:rPr>
              <a:t>(1)</a:t>
            </a:r>
          </a:p>
        </p:txBody>
      </p:sp>
    </p:spTree>
    <p:extLst>
      <p:ext uri="{BB962C8B-B14F-4D97-AF65-F5344CB8AC3E}">
        <p14:creationId xmlns:p14="http://schemas.microsoft.com/office/powerpoint/2010/main" val="158229759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9AAD48B2-B039-47F6-8A25-0BC0E882D952}"/>
              </a:ext>
            </a:extLst>
          </p:cNvPr>
          <p:cNvSpPr>
            <a:spLocks noGrp="1"/>
          </p:cNvSpPr>
          <p:nvPr>
            <p:ph type="sldNum" sz="quarter" idx="12"/>
          </p:nvPr>
        </p:nvSpPr>
        <p:spPr/>
        <p:txBody>
          <a:bodyPr/>
          <a:lstStyle/>
          <a:p>
            <a:fld id="{A2AFC5D0-02D9-4C14-8495-30E4BAE4415F}" type="slidenum">
              <a:rPr lang="id-ID" smtClean="0"/>
              <a:t>29</a:t>
            </a:fld>
            <a:endParaRPr lang="id-ID"/>
          </a:p>
        </p:txBody>
      </p:sp>
      <p:sp>
        <p:nvSpPr>
          <p:cNvPr id="5" name="Content Placeholder 2">
            <a:extLst>
              <a:ext uri="{FF2B5EF4-FFF2-40B4-BE49-F238E27FC236}">
                <a16:creationId xmlns:a16="http://schemas.microsoft.com/office/drawing/2014/main" xmlns="" id="{CC132DFD-94DE-4AFE-9D2F-17ECA7021E2F}"/>
              </a:ext>
            </a:extLst>
          </p:cNvPr>
          <p:cNvSpPr txBox="1">
            <a:spLocks/>
          </p:cNvSpPr>
          <p:nvPr/>
        </p:nvSpPr>
        <p:spPr>
          <a:xfrm>
            <a:off x="1688123" y="263156"/>
            <a:ext cx="7280031" cy="4215059"/>
          </a:xfrm>
          <a:prstGeom prst="rect">
            <a:avLst/>
          </a:prstGeom>
          <a:noFill/>
          <a:ln>
            <a:noFill/>
          </a:ln>
          <a:scene3d>
            <a:camera prst="orthographicFront"/>
            <a:lightRig rig="threePt" dir="t"/>
          </a:scene3d>
          <a:sp3d>
            <a:bevelT w="114300" prst="artDeco"/>
          </a:sp3d>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defTabSz="386151">
              <a:spcBef>
                <a:spcPts val="0"/>
              </a:spcBef>
              <a:buNone/>
            </a:pPr>
            <a:r>
              <a:rPr lang="en-US" sz="1500"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Keterkaitan</a:t>
            </a:r>
            <a:r>
              <a:rPr lang="en-US" sz="1500"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Peraturan</a:t>
            </a:r>
            <a:r>
              <a:rPr lang="en-US" sz="1500"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Daerah </a:t>
            </a:r>
            <a:r>
              <a:rPr lang="en-US" sz="1500"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baru</a:t>
            </a:r>
            <a:r>
              <a:rPr lang="en-US" sz="1500"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dengan</a:t>
            </a:r>
            <a:r>
              <a:rPr lang="en-US" sz="1500"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peraturan</a:t>
            </a:r>
            <a:r>
              <a:rPr lang="en-US" sz="1500"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perundang-undangan</a:t>
            </a:r>
            <a:r>
              <a:rPr lang="en-US" sz="1500"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dirty="0" smtClean="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lain</a:t>
            </a:r>
            <a:endParaRPr lang="en-US" sz="1500"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endParaRPr>
          </a:p>
          <a:p>
            <a:pPr marL="0" lvl="0" indent="0" algn="just" defTabSz="386151">
              <a:spcBef>
                <a:spcPts val="0"/>
              </a:spcBef>
              <a:buNone/>
            </a:pPr>
            <a:endParaRPr lang="en-US" sz="1500"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endParaRPr>
          </a:p>
          <a:p>
            <a:pPr lvl="0" algn="just" defTabSz="386151">
              <a:spcBef>
                <a:spcPts val="0"/>
              </a:spcBef>
              <a:buNone/>
            </a:pP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3.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Undang-Undang</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Nomor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23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2014,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sebagaimana</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telah</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diubah</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beberapa</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kali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dan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terakhir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dengan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Undang-Undang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Nomor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6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2023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Penetapan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Perpu</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No.2/2022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ttg</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Cipta</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Kerja</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Menjadi</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UU;</a:t>
            </a:r>
            <a:endPar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endParaRPr>
          </a:p>
          <a:p>
            <a:pPr marL="0" lvl="0" indent="0" algn="just" defTabSz="386151">
              <a:spcBef>
                <a:spcPts val="0"/>
              </a:spcBef>
              <a:buNone/>
            </a:pP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4.	PP </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No.31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1980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Penanggulangan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Gelandangan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dan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Pengemis</a:t>
            </a:r>
            <a:endPar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endParaRPr>
          </a:p>
          <a:p>
            <a:pPr lvl="0" algn="just" defTabSz="386151">
              <a:spcBef>
                <a:spcPts val="0"/>
              </a:spcBef>
              <a:buAutoNum type="arabicPeriod" startAt="5"/>
            </a:pP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Peraturan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Pemerintah</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Republik</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Indonesia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Nomor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16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2015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Tata Cara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Pengumpulan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Dan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Penggunaan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Sumbangan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Masyarakat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Bagi</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Penanganan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Fakir Miskin</a:t>
            </a:r>
          </a:p>
          <a:p>
            <a:pPr lvl="0" algn="just" defTabSz="386151">
              <a:spcBef>
                <a:spcPts val="0"/>
              </a:spcBef>
              <a:buAutoNum type="arabicPeriod" startAt="5"/>
            </a:pP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Peraturan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Pemerintah</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Nomor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52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2019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Penyelenggaraan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Kesejahteraan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Sosial</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Bagi</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Penyandang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Disabilitas</a:t>
            </a:r>
            <a:endPar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endParaRPr>
          </a:p>
          <a:p>
            <a:pPr lvl="0" algn="just" defTabSz="386151">
              <a:spcBef>
                <a:spcPts val="0"/>
              </a:spcBef>
              <a:buAutoNum type="arabicPeriod" startAt="5"/>
            </a:pP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Perda</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No.1/2016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Kebersihan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Kesehatan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dan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Ketertiban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Umum</a:t>
            </a:r>
            <a:endPar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endParaRPr>
          </a:p>
          <a:p>
            <a:pPr lvl="0" algn="just" defTabSz="386151">
              <a:spcBef>
                <a:spcPts val="0"/>
              </a:spcBef>
              <a:buAutoNum type="arabicPeriod" startAt="5"/>
            </a:pP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Perda</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No.5/2013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Percepatan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penanggulangan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Kemiskinan</a:t>
            </a:r>
            <a:endPar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endParaRPr>
          </a:p>
          <a:p>
            <a:pPr lvl="0" algn="just" defTabSz="386151">
              <a:spcBef>
                <a:spcPts val="0"/>
              </a:spcBef>
              <a:buAutoNum type="arabicPeriod" startAt="5"/>
            </a:pP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Perda</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No.12/2018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Penanganan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Penyandang</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Masalah</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Kesejahteraan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Sosial</a:t>
            </a:r>
            <a:endPar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endParaRPr>
          </a:p>
          <a:p>
            <a:pPr marL="0" lvl="0" indent="0" algn="just" defTabSz="386151">
              <a:spcBef>
                <a:spcPts val="0"/>
              </a:spcBef>
              <a:buNone/>
            </a:pPr>
            <a:endParaRPr lang="en-US" sz="1500" b="1"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endParaRPr>
          </a:p>
          <a:p>
            <a:pPr marL="0" lvl="0" indent="0" algn="just" defTabSz="386151">
              <a:spcBef>
                <a:spcPts val="0"/>
              </a:spcBef>
              <a:buNone/>
            </a:pPr>
            <a:r>
              <a:rPr lang="en-US" sz="1500" b="1"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Harmonisasi</a:t>
            </a:r>
            <a:r>
              <a:rPr lang="en-US" sz="1500" b="1"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b="1"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secara</a:t>
            </a:r>
            <a:r>
              <a:rPr lang="en-US" sz="1500" b="1"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vertical dan horizontal</a:t>
            </a:r>
          </a:p>
          <a:p>
            <a:pPr marL="0" lvl="0" indent="0" algn="just" defTabSz="386151">
              <a:spcBef>
                <a:spcPts val="0"/>
              </a:spcBef>
              <a:buNone/>
            </a:pPr>
            <a:r>
              <a:rPr lang="en-US" sz="1500" b="1"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Peraturan</a:t>
            </a:r>
            <a:r>
              <a:rPr lang="en-US" sz="1500" b="1"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Daerah </a:t>
            </a:r>
            <a:r>
              <a:rPr lang="en-US" sz="1500" b="1"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baru</a:t>
            </a:r>
            <a:r>
              <a:rPr lang="en-US" sz="1500" b="1"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b="1"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akan</a:t>
            </a:r>
            <a:r>
              <a:rPr lang="en-US" sz="1500" b="1"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b="1"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diharmonisasikan</a:t>
            </a:r>
            <a:r>
              <a:rPr lang="en-US" sz="1500" b="1"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b="1"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secara</a:t>
            </a:r>
            <a:r>
              <a:rPr lang="en-US" sz="1500" b="1"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b="1"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vertikal</a:t>
            </a:r>
            <a:r>
              <a:rPr lang="en-US" sz="1500" b="1" dirty="0">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1500" b="1" dirty="0" err="1">
                <a:ln>
                  <a:solidFill>
                    <a:srgbClr val="FF0000"/>
                  </a:solidFill>
                </a:ln>
                <a:solidFill>
                  <a:srgbClr val="FF0000"/>
                </a:solidFill>
                <a:latin typeface="Arial" panose="020B0604020202020204" pitchFamily="34" charset="0"/>
                <a:ea typeface="Calibri" panose="020F0502020204030204" pitchFamily="34" charset="0"/>
                <a:cs typeface="Arial" panose="020B0604020202020204" pitchFamily="34" charset="0"/>
              </a:rPr>
              <a:t>dengan</a:t>
            </a:r>
            <a:r>
              <a:rPr lang="en-US" sz="1500" dirty="0">
                <a:solidFill>
                  <a:prstClr val="black"/>
                </a:solidFill>
                <a:latin typeface="Arial" panose="020B0604020202020204" pitchFamily="34" charset="0"/>
                <a:ea typeface="Calibri" panose="020F0502020204030204" pitchFamily="34" charset="0"/>
                <a:cs typeface="Arial" panose="020B0604020202020204" pitchFamily="34" charset="0"/>
              </a:rPr>
              <a:t>:</a:t>
            </a:r>
          </a:p>
          <a:p>
            <a:pPr marL="0" lvl="0" indent="0" algn="just" defTabSz="386151">
              <a:spcBef>
                <a:spcPts val="0"/>
              </a:spcBef>
              <a:buNone/>
            </a:pPr>
            <a:endParaRPr lang="en-US" sz="15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34950" lvl="0" indent="-234950" algn="just" defTabSz="386151">
              <a:spcBef>
                <a:spcPts val="0"/>
              </a:spcBef>
              <a:buFont typeface="+mj-lt"/>
              <a:buAutoNum type="arabicPeriod"/>
            </a:pP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Undang-Undang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Dasar Negara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Republik</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Indonesia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1945;</a:t>
            </a:r>
          </a:p>
          <a:p>
            <a:pPr marL="234950" lvl="0" indent="-234950" algn="just" defTabSz="386151">
              <a:spcBef>
                <a:spcPts val="0"/>
              </a:spcBef>
              <a:buFont typeface="+mj-lt"/>
              <a:buAutoNum type="arabicPeriod"/>
            </a:pP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Undang-Undang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Nomor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23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2014 yang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telah</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diubah</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dengan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Undang-Undang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Nomor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6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2023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Peetapan</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Perpu</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No.2/2022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Cipta</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Kerja</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Menjadi</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UU;</a:t>
            </a:r>
            <a:endPar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endParaRPr>
          </a:p>
          <a:p>
            <a:pPr marL="234950" lvl="0" indent="-234950" algn="just" defTabSz="386151">
              <a:spcBef>
                <a:spcPts val="0"/>
              </a:spcBef>
              <a:buFont typeface="+mj-lt"/>
              <a:buAutoNum type="arabicPeriod"/>
            </a:pP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Undang-Undang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Nomor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11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2009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Kesejahteraan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Sosial</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a:t>
            </a:r>
          </a:p>
          <a:p>
            <a:pPr marL="234950" lvl="0" indent="-234950" algn="just" defTabSz="386151">
              <a:spcBef>
                <a:spcPts val="0"/>
              </a:spcBef>
              <a:buFont typeface="+mj-lt"/>
              <a:buAutoNum type="arabicPeriod"/>
            </a:pP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Undang-Undang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Nomor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12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2011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sebagaimana</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telah</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diubah</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dengan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Undang-Undang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Nomor</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13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Tahun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2022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tentang</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Perubahan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Kedua</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Atas</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Pembentukan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Peraturan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Perundang-Undangan;dan</a:t>
            </a:r>
            <a:endPar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endParaRPr>
          </a:p>
          <a:p>
            <a:pPr marL="234950" lvl="0" indent="-234950" algn="just" defTabSz="386151">
              <a:spcBef>
                <a:spcPts val="0"/>
              </a:spcBef>
              <a:buFont typeface="+mj-lt"/>
              <a:buAutoNum type="arabicPeriod"/>
            </a:pP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Peraturan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Pemerintah</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dan </a:t>
            </a:r>
            <a:r>
              <a:rPr lang="en-US" sz="1500" dirty="0" err="1">
                <a:solidFill>
                  <a:prstClr val="black"/>
                </a:solidFill>
                <a:latin typeface="Comic Sans MS" panose="030F0702030302020204" pitchFamily="66" charset="0"/>
                <a:ea typeface="Calibri" panose="020F0502020204030204" pitchFamily="34" charset="0"/>
                <a:cs typeface="Arial" panose="020B0604020202020204" pitchFamily="34" charset="0"/>
              </a:rPr>
              <a:t>Peraturan</a:t>
            </a:r>
            <a:r>
              <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Menteri</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 </a:t>
            </a:r>
            <a:r>
              <a:rPr lang="en-US" sz="1500" dirty="0" err="1" smtClean="0">
                <a:solidFill>
                  <a:prstClr val="black"/>
                </a:solidFill>
                <a:latin typeface="Comic Sans MS" panose="030F0702030302020204" pitchFamily="66" charset="0"/>
                <a:ea typeface="Calibri" panose="020F0502020204030204" pitchFamily="34" charset="0"/>
                <a:cs typeface="Arial" panose="020B0604020202020204" pitchFamily="34" charset="0"/>
              </a:rPr>
              <a:t>dll</a:t>
            </a:r>
            <a:r>
              <a:rPr lang="en-US" sz="1500" dirty="0" smtClean="0">
                <a:solidFill>
                  <a:prstClr val="black"/>
                </a:solidFill>
                <a:latin typeface="Comic Sans MS" panose="030F0702030302020204" pitchFamily="66" charset="0"/>
                <a:ea typeface="Calibri" panose="020F0502020204030204" pitchFamily="34" charset="0"/>
                <a:cs typeface="Arial" panose="020B0604020202020204" pitchFamily="34" charset="0"/>
              </a:rPr>
              <a:t>.</a:t>
            </a:r>
            <a:endParaRPr lang="en-US" sz="1500" dirty="0">
              <a:solidFill>
                <a:prstClr val="black"/>
              </a:solidFill>
              <a:latin typeface="Comic Sans MS" panose="030F0702030302020204" pitchFamily="66" charset="0"/>
              <a:ea typeface="Calibri" panose="020F0502020204030204" pitchFamily="34" charset="0"/>
              <a:cs typeface="Arial" panose="020B0604020202020204" pitchFamily="34" charset="0"/>
            </a:endParaRPr>
          </a:p>
          <a:p>
            <a:pPr marL="0" lvl="0" indent="0" algn="just" defTabSz="386151">
              <a:spcBef>
                <a:spcPts val="0"/>
              </a:spcBef>
              <a:buNone/>
            </a:pPr>
            <a:endParaRPr lang="en-US" sz="15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defTabSz="386151">
              <a:spcBef>
                <a:spcPts val="0"/>
              </a:spcBef>
              <a:buFont typeface="+mj-lt"/>
              <a:buAutoNum type="arabicPeriod"/>
            </a:pPr>
            <a:endParaRPr lang="en-US" sz="15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34950" lvl="0" indent="-234950" algn="just" defTabSz="386151">
              <a:spcBef>
                <a:spcPts val="0"/>
              </a:spcBef>
              <a:buFont typeface="+mj-lt"/>
              <a:buAutoNum type="arabicPeriod"/>
            </a:pPr>
            <a:endParaRPr lang="en-US" sz="15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34950" lvl="0" indent="-234950" algn="just" defTabSz="386151">
              <a:spcBef>
                <a:spcPts val="0"/>
              </a:spcBef>
              <a:buFont typeface="+mj-lt"/>
              <a:buAutoNum type="arabicPeriod"/>
            </a:pPr>
            <a:endParaRPr lang="en-US" sz="1500"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0" indent="0" algn="just" defTabSz="914406">
              <a:buNone/>
              <a:defRPr/>
            </a:pPr>
            <a:endParaRPr lang="en-US" sz="1500" b="1" dirty="0">
              <a:solidFill>
                <a:prstClr val="black"/>
              </a:solidFill>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xmlns="" id="{270A1456-27A9-40B5-9BB6-403D8BDB3521}"/>
              </a:ext>
            </a:extLst>
          </p:cNvPr>
          <p:cNvSpPr txBox="1">
            <a:spLocks/>
          </p:cNvSpPr>
          <p:nvPr/>
        </p:nvSpPr>
        <p:spPr>
          <a:xfrm>
            <a:off x="104855" y="2114264"/>
            <a:ext cx="1583268" cy="197709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914406">
              <a:defRPr/>
            </a:pPr>
            <a:r>
              <a:rPr lang="en-US" sz="2000" dirty="0">
                <a:ln w="0"/>
                <a:solidFill>
                  <a:prstClr val="black"/>
                </a:solidFill>
                <a:latin typeface="Bernard MT Condensed" pitchFamily="18" charset="0"/>
              </a:rPr>
              <a:t>BAB III</a:t>
            </a:r>
            <a:br>
              <a:rPr lang="en-US" sz="2000" dirty="0">
                <a:ln w="0"/>
                <a:solidFill>
                  <a:prstClr val="black"/>
                </a:solidFill>
                <a:latin typeface="Bernard MT Condensed" pitchFamily="18" charset="0"/>
              </a:rPr>
            </a:br>
            <a:r>
              <a:rPr lang="en-US" sz="2000" dirty="0" err="1">
                <a:ln w="0"/>
                <a:solidFill>
                  <a:prstClr val="black"/>
                </a:solidFill>
                <a:latin typeface="Bernard MT Condensed" pitchFamily="18" charset="0"/>
              </a:rPr>
              <a:t>Evaluasi</a:t>
            </a:r>
            <a:r>
              <a:rPr lang="en-US" sz="2000" dirty="0">
                <a:ln w="0"/>
                <a:solidFill>
                  <a:prstClr val="black"/>
                </a:solidFill>
                <a:latin typeface="Bernard MT Condensed" pitchFamily="18" charset="0"/>
              </a:rPr>
              <a:t> dan </a:t>
            </a:r>
            <a:r>
              <a:rPr lang="en-US" sz="2000" dirty="0" err="1">
                <a:ln w="0"/>
                <a:solidFill>
                  <a:prstClr val="black"/>
                </a:solidFill>
                <a:latin typeface="Bernard MT Condensed" pitchFamily="18" charset="0"/>
              </a:rPr>
              <a:t>Analisis</a:t>
            </a:r>
            <a:r>
              <a:rPr lang="en-US" sz="2000" dirty="0">
                <a:ln w="0"/>
                <a:solidFill>
                  <a:prstClr val="black"/>
                </a:solidFill>
                <a:latin typeface="Bernard MT Condensed" pitchFamily="18" charset="0"/>
              </a:rPr>
              <a:t> </a:t>
            </a:r>
            <a:r>
              <a:rPr lang="en-US" sz="2000" dirty="0" err="1">
                <a:ln w="0"/>
                <a:solidFill>
                  <a:prstClr val="black"/>
                </a:solidFill>
                <a:latin typeface="Bernard MT Condensed" pitchFamily="18" charset="0"/>
              </a:rPr>
              <a:t>Peraturan</a:t>
            </a:r>
            <a:r>
              <a:rPr lang="en-US" sz="2000" dirty="0">
                <a:ln w="0"/>
                <a:solidFill>
                  <a:prstClr val="black"/>
                </a:solidFill>
                <a:latin typeface="Bernard MT Condensed" pitchFamily="18" charset="0"/>
              </a:rPr>
              <a:t> Per-UU-an</a:t>
            </a:r>
          </a:p>
          <a:p>
            <a:pPr defTabSz="914406">
              <a:defRPr/>
            </a:pPr>
            <a:r>
              <a:rPr lang="en-US" sz="2000" dirty="0">
                <a:ln w="0"/>
                <a:solidFill>
                  <a:prstClr val="black"/>
                </a:solidFill>
                <a:latin typeface="Bernard MT Condensed" pitchFamily="18" charset="0"/>
              </a:rPr>
              <a:t>(2)</a:t>
            </a:r>
          </a:p>
        </p:txBody>
      </p:sp>
      <p:cxnSp>
        <p:nvCxnSpPr>
          <p:cNvPr id="7" name="Straight Connector 6">
            <a:extLst>
              <a:ext uri="{FF2B5EF4-FFF2-40B4-BE49-F238E27FC236}">
                <a16:creationId xmlns:a16="http://schemas.microsoft.com/office/drawing/2014/main" xmlns="" id="{B63FBC02-C1A4-4C73-AC6B-ECF843B0CE16}"/>
              </a:ext>
            </a:extLst>
          </p:cNvPr>
          <p:cNvCxnSpPr>
            <a:cxnSpLocks/>
          </p:cNvCxnSpPr>
          <p:nvPr/>
        </p:nvCxnSpPr>
        <p:spPr>
          <a:xfrm flipH="1">
            <a:off x="1570891" y="263156"/>
            <a:ext cx="1" cy="64348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84325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D40D6C2-A457-46A2-99E2-B8A568081E1F}"/>
              </a:ext>
            </a:extLst>
          </p:cNvPr>
          <p:cNvPicPr>
            <a:picLocks noChangeAspect="1"/>
          </p:cNvPicPr>
          <p:nvPr/>
        </p:nvPicPr>
        <p:blipFill rotWithShape="1">
          <a:blip r:embed="rId2"/>
          <a:srcRect t="4254" b="3420"/>
          <a:stretch/>
        </p:blipFill>
        <p:spPr>
          <a:xfrm>
            <a:off x="326268" y="443102"/>
            <a:ext cx="3522083" cy="6172200"/>
          </a:xfrm>
          <a:prstGeom prst="rect">
            <a:avLst/>
          </a:prstGeom>
        </p:spPr>
      </p:pic>
      <p:sp>
        <p:nvSpPr>
          <p:cNvPr id="2" name="Rectangle 1">
            <a:extLst>
              <a:ext uri="{FF2B5EF4-FFF2-40B4-BE49-F238E27FC236}">
                <a16:creationId xmlns:a16="http://schemas.microsoft.com/office/drawing/2014/main" xmlns="" id="{B97E4A7F-F051-46F0-8458-EB167B0A466B}"/>
              </a:ext>
            </a:extLst>
          </p:cNvPr>
          <p:cNvSpPr/>
          <p:nvPr/>
        </p:nvSpPr>
        <p:spPr>
          <a:xfrm>
            <a:off x="3848351" y="1613584"/>
            <a:ext cx="4866640" cy="480131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Pasal</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18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ayat</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(2)</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Pemerintahan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Provinsi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daerah</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kabupaten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dan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kota</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mengatur</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dan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mengurus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sendiri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urusan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pemerintahan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menurut</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asas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otonomi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dan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tugas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pembantuan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Pasal</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18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ayat</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(5)</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Pemerintahan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daerah</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menjalankan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otonomi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seluas-luasnya</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kecuali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urusan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pemerintahan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yang oleh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undang-undang</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ditentukan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sebagai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urusan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Pemerintah</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Pusat.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Pasal</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18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ayat</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(6)</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Pemerintahan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Daerah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berhak</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menetapkan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peraturan</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daerah</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dan </a:t>
            </a:r>
            <a:r>
              <a:rPr kumimoji="0" lang="en-US" sz="1800" b="1"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peraturan-peraturan</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lain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untuk</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melaksanakan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otonomi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dan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tugas</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pembantuan</a:t>
            </a:r>
            <a:endParaRPr kumimoji="0" lang="id-ID"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 name="Rectangle 3">
            <a:extLst>
              <a:ext uri="{FF2B5EF4-FFF2-40B4-BE49-F238E27FC236}">
                <a16:creationId xmlns:a16="http://schemas.microsoft.com/office/drawing/2014/main" xmlns="" id="{2C53327F-B442-4A53-B9B5-3A36D1E88679}"/>
              </a:ext>
            </a:extLst>
          </p:cNvPr>
          <p:cNvSpPr/>
          <p:nvPr/>
        </p:nvSpPr>
        <p:spPr>
          <a:xfrm>
            <a:off x="3848351" y="656462"/>
            <a:ext cx="3919471"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C42F1A"/>
                  </a:outerShdw>
                </a:effectLst>
                <a:uLnTx/>
                <a:uFillTx/>
                <a:latin typeface="Trebuchet MS" panose="020B0603020202020204"/>
                <a:ea typeface="+mn-ea"/>
                <a:cs typeface="+mn-cs"/>
              </a:rPr>
              <a:t>UUD NRI TAHUN 1945</a:t>
            </a:r>
          </a:p>
        </p:txBody>
      </p:sp>
      <p:sp>
        <p:nvSpPr>
          <p:cNvPr id="6" name="Rectangle 5">
            <a:extLst>
              <a:ext uri="{FF2B5EF4-FFF2-40B4-BE49-F238E27FC236}">
                <a16:creationId xmlns:a16="http://schemas.microsoft.com/office/drawing/2014/main" xmlns="" id="{451EC732-10DD-49F0-89F4-C787464634B3}"/>
              </a:ext>
            </a:extLst>
          </p:cNvPr>
          <p:cNvSpPr/>
          <p:nvPr/>
        </p:nvSpPr>
        <p:spPr>
          <a:xfrm>
            <a:off x="1066800" y="4191000"/>
            <a:ext cx="2057400" cy="64633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w="9525">
                  <a:solidFill>
                    <a:srgbClr val="C00000"/>
                  </a:solidFill>
                  <a:prstDash val="solid"/>
                </a:ln>
                <a:solidFill>
                  <a:srgbClr val="C00000"/>
                </a:solidFill>
                <a:effectLst>
                  <a:outerShdw blurRad="12700" dist="38100" dir="2700000" algn="tl" rotWithShape="0">
                    <a:srgbClr val="C42F1A">
                      <a:lumMod val="60000"/>
                      <a:lumOff val="40000"/>
                    </a:srgbClr>
                  </a:outerShdw>
                </a:effectLst>
                <a:uLnTx/>
                <a:uFillTx/>
                <a:latin typeface="Bradley Hand ITC" panose="03070402050302030203" pitchFamily="66" charset="0"/>
                <a:ea typeface="+mn-ea"/>
                <a:cs typeface="+mn-cs"/>
              </a:rPr>
              <a:t>Perda</a:t>
            </a:r>
            <a:r>
              <a:rPr kumimoji="0" lang="en-US" sz="1800" b="1" i="0" u="none" strike="noStrike" kern="1200" cap="none" spc="0" normalizeH="0" baseline="0" noProof="0" dirty="0">
                <a:ln w="9525">
                  <a:solidFill>
                    <a:srgbClr val="C00000"/>
                  </a:solidFill>
                  <a:prstDash val="solid"/>
                </a:ln>
                <a:solidFill>
                  <a:srgbClr val="C00000"/>
                </a:solidFill>
                <a:effectLst>
                  <a:outerShdw blurRad="12700" dist="38100" dir="2700000" algn="tl" rotWithShape="0">
                    <a:srgbClr val="C42F1A">
                      <a:lumMod val="60000"/>
                      <a:lumOff val="40000"/>
                    </a:srgbClr>
                  </a:outerShdw>
                </a:effectLst>
                <a:uLnTx/>
                <a:uFillTx/>
                <a:latin typeface="Bradley Hand ITC" panose="03070402050302030203" pitchFamily="66" charset="0"/>
                <a:ea typeface="+mn-ea"/>
                <a:cs typeface="+mn-cs"/>
              </a:rPr>
              <a:t> dan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w="9525">
                  <a:solidFill>
                    <a:srgbClr val="C00000"/>
                  </a:solidFill>
                  <a:prstDash val="solid"/>
                </a:ln>
                <a:solidFill>
                  <a:srgbClr val="C00000"/>
                </a:solidFill>
                <a:effectLst>
                  <a:outerShdw blurRad="12700" dist="38100" dir="2700000" algn="tl" rotWithShape="0">
                    <a:srgbClr val="C42F1A">
                      <a:lumMod val="60000"/>
                      <a:lumOff val="40000"/>
                    </a:srgbClr>
                  </a:outerShdw>
                </a:effectLst>
                <a:uLnTx/>
                <a:uFillTx/>
                <a:latin typeface="Bradley Hand ITC" panose="03070402050302030203" pitchFamily="66" charset="0"/>
                <a:ea typeface="+mn-ea"/>
                <a:cs typeface="+mn-cs"/>
              </a:rPr>
              <a:t> </a:t>
            </a:r>
            <a:r>
              <a:rPr kumimoji="0" lang="en-US" sz="1800" b="1" i="0" u="none" strike="noStrike" kern="1200" cap="none" spc="0" normalizeH="0" baseline="0" noProof="0" dirty="0" err="1">
                <a:ln w="9525">
                  <a:solidFill>
                    <a:srgbClr val="C00000"/>
                  </a:solidFill>
                  <a:prstDash val="solid"/>
                </a:ln>
                <a:solidFill>
                  <a:srgbClr val="C00000"/>
                </a:solidFill>
                <a:effectLst>
                  <a:outerShdw blurRad="12700" dist="38100" dir="2700000" algn="tl" rotWithShape="0">
                    <a:srgbClr val="C42F1A">
                      <a:lumMod val="60000"/>
                      <a:lumOff val="40000"/>
                    </a:srgbClr>
                  </a:outerShdw>
                </a:effectLst>
                <a:uLnTx/>
                <a:uFillTx/>
                <a:latin typeface="Bradley Hand ITC" panose="03070402050302030203" pitchFamily="66" charset="0"/>
                <a:ea typeface="+mn-ea"/>
                <a:cs typeface="+mn-cs"/>
              </a:rPr>
              <a:t>Perkada</a:t>
            </a:r>
            <a:endParaRPr kumimoji="0" lang="en-US" sz="1800" b="1" i="0" u="none" strike="noStrike" kern="1200" cap="none" spc="0" normalizeH="0" baseline="0" noProof="0" dirty="0">
              <a:ln w="9525">
                <a:solidFill>
                  <a:srgbClr val="C00000"/>
                </a:solidFill>
                <a:prstDash val="solid"/>
              </a:ln>
              <a:solidFill>
                <a:srgbClr val="C00000"/>
              </a:solidFill>
              <a:effectLst>
                <a:outerShdw blurRad="12700" dist="38100" dir="2700000" algn="tl" rotWithShape="0">
                  <a:srgbClr val="C42F1A">
                    <a:lumMod val="60000"/>
                    <a:lumOff val="40000"/>
                  </a:srgbClr>
                </a:outerShdw>
              </a:effectLst>
              <a:uLnTx/>
              <a:uFillTx/>
              <a:latin typeface="Bradley Hand ITC" panose="03070402050302030203" pitchFamily="66" charset="0"/>
              <a:ea typeface="+mn-ea"/>
              <a:cs typeface="+mn-cs"/>
            </a:endParaRPr>
          </a:p>
        </p:txBody>
      </p:sp>
    </p:spTree>
    <p:extLst>
      <p:ext uri="{BB962C8B-B14F-4D97-AF65-F5344CB8AC3E}">
        <p14:creationId xmlns:p14="http://schemas.microsoft.com/office/powerpoint/2010/main" val="8081249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064" y="2227388"/>
            <a:ext cx="1367131" cy="2148167"/>
          </a:xfrm>
        </p:spPr>
        <p:txBody>
          <a:bodyPr>
            <a:noAutofit/>
          </a:bodyPr>
          <a:lstStyle/>
          <a:p>
            <a:pPr algn="ctr"/>
            <a:r>
              <a:rPr lang="en-US" sz="2365" dirty="0">
                <a:ln w="0"/>
                <a:latin typeface="Bernard MT Condensed" pitchFamily="18" charset="0"/>
              </a:rPr>
              <a:t>BAB IV</a:t>
            </a:r>
            <a:br>
              <a:rPr lang="en-US" sz="2365" dirty="0">
                <a:ln w="0"/>
                <a:latin typeface="Bernard MT Condensed" pitchFamily="18" charset="0"/>
              </a:rPr>
            </a:br>
            <a:r>
              <a:rPr lang="en-US" sz="2365" dirty="0" err="1">
                <a:ln w="0"/>
                <a:latin typeface="Bernard MT Condensed" pitchFamily="18" charset="0"/>
              </a:rPr>
              <a:t>Landasan</a:t>
            </a:r>
            <a:r>
              <a:rPr lang="en-US" sz="2365" dirty="0">
                <a:ln w="0"/>
                <a:latin typeface="Bernard MT Condensed" pitchFamily="18" charset="0"/>
              </a:rPr>
              <a:t> </a:t>
            </a:r>
            <a:r>
              <a:rPr lang="en-US" sz="2365" dirty="0" err="1">
                <a:ln w="0"/>
                <a:latin typeface="Bernard MT Condensed" pitchFamily="18" charset="0"/>
              </a:rPr>
              <a:t>Filosofis</a:t>
            </a:r>
            <a:r>
              <a:rPr lang="en-US" sz="2365" dirty="0">
                <a:ln w="0"/>
                <a:latin typeface="Bernard MT Condensed" pitchFamily="18" charset="0"/>
              </a:rPr>
              <a:t>, </a:t>
            </a:r>
            <a:r>
              <a:rPr lang="en-US" sz="2365" dirty="0" err="1">
                <a:ln w="0"/>
                <a:latin typeface="Bernard MT Condensed" pitchFamily="18" charset="0"/>
              </a:rPr>
              <a:t>Sosiologis</a:t>
            </a:r>
            <a:r>
              <a:rPr lang="en-US" sz="2365" dirty="0">
                <a:ln w="0"/>
                <a:latin typeface="Bernard MT Condensed" pitchFamily="18" charset="0"/>
              </a:rPr>
              <a:t> </a:t>
            </a:r>
            <a:r>
              <a:rPr lang="en-US" sz="2365" dirty="0" err="1">
                <a:ln w="0"/>
                <a:latin typeface="Bernard MT Condensed" pitchFamily="18" charset="0"/>
              </a:rPr>
              <a:t>dan</a:t>
            </a:r>
            <a:r>
              <a:rPr lang="en-US" sz="2365" dirty="0">
                <a:ln w="0"/>
                <a:latin typeface="Bernard MT Condensed" pitchFamily="18" charset="0"/>
              </a:rPr>
              <a:t> </a:t>
            </a:r>
            <a:r>
              <a:rPr lang="en-US" sz="2365" dirty="0" err="1">
                <a:ln w="0"/>
                <a:latin typeface="Bernard MT Condensed" pitchFamily="18" charset="0"/>
              </a:rPr>
              <a:t>Yuridis</a:t>
            </a:r>
            <a:endParaRPr lang="en-US" sz="2365" dirty="0">
              <a:ln w="0"/>
              <a:latin typeface="Bernard MT Condensed" pitchFamily="18" charset="0"/>
            </a:endParaRPr>
          </a:p>
        </p:txBody>
      </p:sp>
      <p:sp>
        <p:nvSpPr>
          <p:cNvPr id="3" name="Content Placeholder 2"/>
          <p:cNvSpPr>
            <a:spLocks noGrp="1"/>
          </p:cNvSpPr>
          <p:nvPr>
            <p:ph idx="1"/>
          </p:nvPr>
        </p:nvSpPr>
        <p:spPr>
          <a:xfrm>
            <a:off x="1783692" y="119612"/>
            <a:ext cx="7184244" cy="6686550"/>
          </a:xfrm>
          <a:noFill/>
          <a:ln>
            <a:noFill/>
          </a:ln>
          <a:scene3d>
            <a:camera prst="orthographicFront"/>
            <a:lightRig rig="threePt" dir="t"/>
          </a:scene3d>
          <a:sp3d>
            <a:bevelT w="114300" prst="artDeco"/>
          </a:sp3d>
        </p:spPr>
        <p:txBody>
          <a:bodyPr>
            <a:noAutofit/>
          </a:bodyPr>
          <a:lstStyle/>
          <a:p>
            <a:pPr marL="234950" indent="-234950">
              <a:spcBef>
                <a:spcPts val="0"/>
              </a:spcBef>
              <a:buFont typeface="+mj-lt"/>
              <a:buAutoNum type="alphaUcPeriod"/>
            </a:pPr>
            <a:r>
              <a:rPr lang="en-US" sz="1400" b="1" dirty="0" err="1">
                <a:ln>
                  <a:solidFill>
                    <a:srgbClr val="FF0000"/>
                  </a:solidFill>
                </a:ln>
                <a:solidFill>
                  <a:srgbClr val="FF0000"/>
                </a:solidFill>
                <a:latin typeface="Arial" pitchFamily="34" charset="0"/>
                <a:cs typeface="Arial" pitchFamily="34" charset="0"/>
              </a:rPr>
              <a:t>Landasan</a:t>
            </a:r>
            <a:r>
              <a:rPr lang="en-US" sz="1400" b="1" dirty="0">
                <a:ln>
                  <a:solidFill>
                    <a:srgbClr val="FF0000"/>
                  </a:solidFill>
                </a:ln>
                <a:solidFill>
                  <a:srgbClr val="FF0000"/>
                </a:solidFill>
                <a:latin typeface="Arial" pitchFamily="34" charset="0"/>
                <a:cs typeface="Arial" pitchFamily="34" charset="0"/>
              </a:rPr>
              <a:t> </a:t>
            </a:r>
            <a:r>
              <a:rPr lang="en-US" sz="1400" b="1" dirty="0" err="1">
                <a:ln>
                  <a:solidFill>
                    <a:srgbClr val="FF0000"/>
                  </a:solidFill>
                </a:ln>
                <a:solidFill>
                  <a:srgbClr val="FF0000"/>
                </a:solidFill>
                <a:latin typeface="Arial" pitchFamily="34" charset="0"/>
                <a:cs typeface="Arial" pitchFamily="34" charset="0"/>
              </a:rPr>
              <a:t>Filosofis</a:t>
            </a:r>
            <a:endParaRPr lang="en-US" sz="1400" b="1" dirty="0">
              <a:ln>
                <a:solidFill>
                  <a:srgbClr val="FF0000"/>
                </a:solidFill>
              </a:ln>
              <a:solidFill>
                <a:srgbClr val="FF0000"/>
              </a:solidFill>
              <a:latin typeface="Arial" pitchFamily="34" charset="0"/>
              <a:cs typeface="Arial" pitchFamily="34" charset="0"/>
            </a:endParaRPr>
          </a:p>
          <a:p>
            <a:pPr marL="234950" indent="0" algn="just">
              <a:spcBef>
                <a:spcPts val="0"/>
              </a:spcBef>
              <a:buNone/>
            </a:pPr>
            <a:r>
              <a:rPr lang="en-US" sz="1400" b="1" dirty="0" err="1">
                <a:latin typeface="Arial" pitchFamily="34" charset="0"/>
                <a:cs typeface="Arial" pitchFamily="34" charset="0"/>
              </a:rPr>
              <a:t>Pertimbangan</a:t>
            </a:r>
            <a:r>
              <a:rPr lang="en-US" sz="1400" b="1" dirty="0">
                <a:latin typeface="Arial" pitchFamily="34" charset="0"/>
                <a:cs typeface="Arial" pitchFamily="34" charset="0"/>
              </a:rPr>
              <a:t> </a:t>
            </a:r>
            <a:r>
              <a:rPr lang="en-US" sz="1400" b="1" dirty="0" err="1">
                <a:latin typeface="Arial" pitchFamily="34" charset="0"/>
                <a:cs typeface="Arial" pitchFamily="34" charset="0"/>
              </a:rPr>
              <a:t>atau</a:t>
            </a:r>
            <a:r>
              <a:rPr lang="en-US" sz="1400" b="1" dirty="0">
                <a:latin typeface="Arial" pitchFamily="34" charset="0"/>
                <a:cs typeface="Arial" pitchFamily="34" charset="0"/>
              </a:rPr>
              <a:t> </a:t>
            </a:r>
            <a:r>
              <a:rPr lang="en-US" sz="1400" b="1" dirty="0" err="1">
                <a:latin typeface="Arial" pitchFamily="34" charset="0"/>
                <a:cs typeface="Arial" pitchFamily="34" charset="0"/>
              </a:rPr>
              <a:t>alasan</a:t>
            </a:r>
            <a:r>
              <a:rPr lang="en-US" sz="1400" b="1" dirty="0">
                <a:latin typeface="Arial" pitchFamily="34" charset="0"/>
                <a:cs typeface="Arial" pitchFamily="34" charset="0"/>
              </a:rPr>
              <a:t> yang </a:t>
            </a:r>
            <a:r>
              <a:rPr lang="en-US" sz="1400" b="1" dirty="0" err="1">
                <a:latin typeface="Arial" pitchFamily="34" charset="0"/>
                <a:cs typeface="Arial" pitchFamily="34" charset="0"/>
              </a:rPr>
              <a:t>menggambarkan</a:t>
            </a:r>
            <a:r>
              <a:rPr lang="en-US" sz="1400" b="1" dirty="0">
                <a:latin typeface="Arial" pitchFamily="34" charset="0"/>
                <a:cs typeface="Arial" pitchFamily="34" charset="0"/>
              </a:rPr>
              <a:t>, </a:t>
            </a:r>
            <a:r>
              <a:rPr lang="en-US" sz="1400" b="1" dirty="0" err="1">
                <a:latin typeface="Arial" pitchFamily="34" charset="0"/>
                <a:cs typeface="Arial" pitchFamily="34" charset="0"/>
              </a:rPr>
              <a:t>bahwa</a:t>
            </a:r>
            <a:r>
              <a:rPr lang="en-US" sz="1400" b="1" dirty="0">
                <a:latin typeface="Arial" pitchFamily="34" charset="0"/>
                <a:cs typeface="Arial" pitchFamily="34" charset="0"/>
              </a:rPr>
              <a:t> </a:t>
            </a:r>
            <a:r>
              <a:rPr lang="en-US" sz="1400" b="1" dirty="0" err="1">
                <a:latin typeface="Arial" pitchFamily="34" charset="0"/>
                <a:cs typeface="Arial" pitchFamily="34" charset="0"/>
              </a:rPr>
              <a:t>peraturan</a:t>
            </a:r>
            <a:r>
              <a:rPr lang="en-US" sz="1400" b="1" dirty="0">
                <a:latin typeface="Arial" pitchFamily="34" charset="0"/>
                <a:cs typeface="Arial" pitchFamily="34" charset="0"/>
              </a:rPr>
              <a:t> yang </a:t>
            </a:r>
            <a:r>
              <a:rPr lang="en-US" sz="1400" b="1" dirty="0" err="1">
                <a:latin typeface="Arial" pitchFamily="34" charset="0"/>
                <a:cs typeface="Arial" pitchFamily="34" charset="0"/>
              </a:rPr>
              <a:t>dibentuk</a:t>
            </a:r>
            <a:r>
              <a:rPr lang="en-US" sz="1400" b="1" dirty="0">
                <a:latin typeface="Arial" pitchFamily="34" charset="0"/>
                <a:cs typeface="Arial" pitchFamily="34" charset="0"/>
              </a:rPr>
              <a:t> </a:t>
            </a:r>
            <a:r>
              <a:rPr lang="en-US" sz="1400" b="1" dirty="0" err="1">
                <a:latin typeface="Arial" pitchFamily="34" charset="0"/>
                <a:cs typeface="Arial" pitchFamily="34" charset="0"/>
              </a:rPr>
              <a:t>mempertimbangkan</a:t>
            </a:r>
            <a:r>
              <a:rPr lang="en-US" sz="1400" b="1" dirty="0">
                <a:latin typeface="Arial" pitchFamily="34" charset="0"/>
                <a:cs typeface="Arial" pitchFamily="34" charset="0"/>
              </a:rPr>
              <a:t> </a:t>
            </a:r>
            <a:r>
              <a:rPr lang="en-US" sz="1400" b="1" dirty="0" err="1">
                <a:latin typeface="Arial" pitchFamily="34" charset="0"/>
                <a:cs typeface="Arial" pitchFamily="34" charset="0"/>
              </a:rPr>
              <a:t>pandangan</a:t>
            </a:r>
            <a:r>
              <a:rPr lang="en-US" sz="1400" b="1" dirty="0">
                <a:latin typeface="Arial" pitchFamily="34" charset="0"/>
                <a:cs typeface="Arial" pitchFamily="34" charset="0"/>
              </a:rPr>
              <a:t> </a:t>
            </a:r>
            <a:r>
              <a:rPr lang="en-US" sz="1400" b="1" dirty="0" err="1">
                <a:latin typeface="Arial" pitchFamily="34" charset="0"/>
                <a:cs typeface="Arial" pitchFamily="34" charset="0"/>
              </a:rPr>
              <a:t>hidup</a:t>
            </a:r>
            <a:r>
              <a:rPr lang="en-US" sz="1400" b="1" dirty="0">
                <a:latin typeface="Arial" pitchFamily="34" charset="0"/>
                <a:cs typeface="Arial" pitchFamily="34" charset="0"/>
              </a:rPr>
              <a:t>, </a:t>
            </a:r>
            <a:r>
              <a:rPr lang="en-US" sz="1400" b="1" dirty="0" err="1">
                <a:latin typeface="Arial" pitchFamily="34" charset="0"/>
                <a:cs typeface="Arial" pitchFamily="34" charset="0"/>
              </a:rPr>
              <a:t>kesadaran</a:t>
            </a:r>
            <a:r>
              <a:rPr lang="en-US" sz="1400" b="1" dirty="0">
                <a:latin typeface="Arial" pitchFamily="34" charset="0"/>
                <a:cs typeface="Arial" pitchFamily="34" charset="0"/>
              </a:rPr>
              <a:t> dan </a:t>
            </a:r>
            <a:r>
              <a:rPr lang="en-US" sz="1400" b="1" dirty="0" err="1">
                <a:latin typeface="Arial" pitchFamily="34" charset="0"/>
                <a:cs typeface="Arial" pitchFamily="34" charset="0"/>
              </a:rPr>
              <a:t>cita</a:t>
            </a:r>
            <a:r>
              <a:rPr lang="en-US" sz="1400" b="1" dirty="0">
                <a:latin typeface="Arial" pitchFamily="34" charset="0"/>
                <a:cs typeface="Arial" pitchFamily="34" charset="0"/>
              </a:rPr>
              <a:t> </a:t>
            </a:r>
            <a:r>
              <a:rPr lang="en-US" sz="1400" b="1" dirty="0" err="1">
                <a:latin typeface="Arial" pitchFamily="34" charset="0"/>
                <a:cs typeface="Arial" pitchFamily="34" charset="0"/>
              </a:rPr>
              <a:t>hukum</a:t>
            </a:r>
            <a:endParaRPr lang="en-US" sz="1400" b="1" dirty="0">
              <a:latin typeface="Arial" pitchFamily="34" charset="0"/>
              <a:cs typeface="Arial" pitchFamily="34" charset="0"/>
            </a:endParaRPr>
          </a:p>
          <a:p>
            <a:pPr marL="457200" indent="-222250" algn="just">
              <a:spcBef>
                <a:spcPts val="0"/>
              </a:spcBef>
              <a:buFont typeface="+mj-lt"/>
              <a:buAutoNum type="arabicPeriod"/>
            </a:pPr>
            <a:r>
              <a:rPr lang="en-US" sz="1400" b="1" dirty="0" err="1">
                <a:latin typeface="Arial" pitchFamily="34" charset="0"/>
                <a:cs typeface="Arial" pitchFamily="34" charset="0"/>
              </a:rPr>
              <a:t>Peraturan</a:t>
            </a:r>
            <a:r>
              <a:rPr lang="en-US" sz="1400" b="1" dirty="0">
                <a:latin typeface="Arial" pitchFamily="34" charset="0"/>
                <a:cs typeface="Arial" pitchFamily="34" charset="0"/>
              </a:rPr>
              <a:t> Daerah </a:t>
            </a:r>
            <a:r>
              <a:rPr lang="en-US" sz="1400" b="1" dirty="0" err="1">
                <a:latin typeface="Arial" pitchFamily="34" charset="0"/>
                <a:cs typeface="Arial" pitchFamily="34" charset="0"/>
              </a:rPr>
              <a:t>baru</a:t>
            </a:r>
            <a:r>
              <a:rPr lang="en-US" sz="1400" b="1" dirty="0">
                <a:latin typeface="Arial" pitchFamily="34" charset="0"/>
                <a:cs typeface="Arial" pitchFamily="34" charset="0"/>
              </a:rPr>
              <a:t> </a:t>
            </a:r>
            <a:r>
              <a:rPr lang="en-US" sz="1400" b="1" dirty="0" err="1">
                <a:latin typeface="Arial" pitchFamily="34" charset="0"/>
                <a:cs typeface="Arial" pitchFamily="34" charset="0"/>
              </a:rPr>
              <a:t>dengan</a:t>
            </a:r>
            <a:r>
              <a:rPr lang="en-US" sz="1400" b="1" dirty="0">
                <a:latin typeface="Arial" pitchFamily="34" charset="0"/>
                <a:cs typeface="Arial" pitchFamily="34" charset="0"/>
              </a:rPr>
              <a:t> </a:t>
            </a:r>
            <a:r>
              <a:rPr lang="en-US" sz="1400" b="1" dirty="0" err="1">
                <a:latin typeface="Arial" pitchFamily="34" charset="0"/>
                <a:cs typeface="Arial" pitchFamily="34" charset="0"/>
              </a:rPr>
              <a:t>Hak</a:t>
            </a:r>
            <a:r>
              <a:rPr lang="en-US" sz="1400" b="1" dirty="0">
                <a:latin typeface="Arial" pitchFamily="34" charset="0"/>
                <a:cs typeface="Arial" pitchFamily="34" charset="0"/>
              </a:rPr>
              <a:t> </a:t>
            </a:r>
            <a:r>
              <a:rPr lang="en-US" sz="1400" b="1" dirty="0" err="1">
                <a:latin typeface="Arial" pitchFamily="34" charset="0"/>
                <a:cs typeface="Arial" pitchFamily="34" charset="0"/>
              </a:rPr>
              <a:t>Asasi</a:t>
            </a:r>
            <a:r>
              <a:rPr lang="en-US" sz="1400" b="1" dirty="0">
                <a:latin typeface="Arial" pitchFamily="34" charset="0"/>
                <a:cs typeface="Arial" pitchFamily="34" charset="0"/>
              </a:rPr>
              <a:t> </a:t>
            </a:r>
            <a:r>
              <a:rPr lang="en-US" sz="1400" b="1" dirty="0" err="1">
                <a:latin typeface="Arial" pitchFamily="34" charset="0"/>
                <a:cs typeface="Arial" pitchFamily="34" charset="0"/>
              </a:rPr>
              <a:t>Manusia</a:t>
            </a:r>
            <a:endParaRPr lang="en-US" sz="1400" b="1" dirty="0">
              <a:latin typeface="Arial" pitchFamily="34" charset="0"/>
              <a:cs typeface="Arial" pitchFamily="34" charset="0"/>
            </a:endParaRPr>
          </a:p>
          <a:p>
            <a:pPr marL="457200" indent="-222250" algn="just">
              <a:spcBef>
                <a:spcPts val="0"/>
              </a:spcBef>
              <a:buFont typeface="+mj-lt"/>
              <a:buAutoNum type="arabicPeriod"/>
            </a:pPr>
            <a:r>
              <a:rPr lang="en-US" sz="1400" b="1" dirty="0" err="1">
                <a:latin typeface="Arial" pitchFamily="34" charset="0"/>
                <a:cs typeface="Arial" pitchFamily="34" charset="0"/>
              </a:rPr>
              <a:t>Peraturan</a:t>
            </a:r>
            <a:r>
              <a:rPr lang="en-US" sz="1400" b="1" dirty="0">
                <a:latin typeface="Arial" pitchFamily="34" charset="0"/>
                <a:cs typeface="Arial" pitchFamily="34" charset="0"/>
              </a:rPr>
              <a:t> Daerah </a:t>
            </a:r>
            <a:r>
              <a:rPr lang="en-US" sz="1400" b="1" dirty="0" err="1">
                <a:latin typeface="Arial" pitchFamily="34" charset="0"/>
                <a:cs typeface="Arial" pitchFamily="34" charset="0"/>
              </a:rPr>
              <a:t>baru</a:t>
            </a:r>
            <a:r>
              <a:rPr lang="en-US" sz="1400" b="1" dirty="0">
                <a:latin typeface="Arial" pitchFamily="34" charset="0"/>
                <a:cs typeface="Arial" pitchFamily="34" charset="0"/>
              </a:rPr>
              <a:t> </a:t>
            </a:r>
            <a:r>
              <a:rPr lang="en-US" sz="1400" b="1" dirty="0" err="1">
                <a:latin typeface="Arial" pitchFamily="34" charset="0"/>
                <a:cs typeface="Arial" pitchFamily="34" charset="0"/>
              </a:rPr>
              <a:t>dengan</a:t>
            </a:r>
            <a:r>
              <a:rPr lang="en-US" sz="1400" b="1" dirty="0">
                <a:latin typeface="Arial" pitchFamily="34" charset="0"/>
                <a:cs typeface="Arial" pitchFamily="34" charset="0"/>
              </a:rPr>
              <a:t> Nilai-</a:t>
            </a:r>
            <a:r>
              <a:rPr lang="en-US" sz="1400" b="1" dirty="0" err="1">
                <a:latin typeface="Arial" pitchFamily="34" charset="0"/>
                <a:cs typeface="Arial" pitchFamily="34" charset="0"/>
              </a:rPr>
              <a:t>nilai</a:t>
            </a:r>
            <a:r>
              <a:rPr lang="en-US" sz="1400" b="1" dirty="0">
                <a:latin typeface="Arial" pitchFamily="34" charset="0"/>
                <a:cs typeface="Arial" pitchFamily="34" charset="0"/>
              </a:rPr>
              <a:t> Pancasila</a:t>
            </a:r>
          </a:p>
          <a:p>
            <a:pPr marL="457200" indent="-222250" algn="just">
              <a:spcBef>
                <a:spcPts val="0"/>
              </a:spcBef>
              <a:buFont typeface="+mj-lt"/>
              <a:buAutoNum type="arabicPeriod"/>
            </a:pPr>
            <a:r>
              <a:rPr lang="en-US" sz="1400" b="1" dirty="0" err="1">
                <a:latin typeface="Arial" pitchFamily="34" charset="0"/>
                <a:cs typeface="Arial" pitchFamily="34" charset="0"/>
              </a:rPr>
              <a:t>Peraturan</a:t>
            </a:r>
            <a:r>
              <a:rPr lang="en-US" sz="1400" b="1" dirty="0">
                <a:latin typeface="Arial" pitchFamily="34" charset="0"/>
                <a:cs typeface="Arial" pitchFamily="34" charset="0"/>
              </a:rPr>
              <a:t> Daerah </a:t>
            </a:r>
            <a:r>
              <a:rPr lang="en-US" sz="1400" b="1" dirty="0" err="1">
                <a:latin typeface="Arial" pitchFamily="34" charset="0"/>
                <a:cs typeface="Arial" pitchFamily="34" charset="0"/>
              </a:rPr>
              <a:t>baru</a:t>
            </a:r>
            <a:r>
              <a:rPr lang="en-US" sz="1400" b="1" dirty="0">
                <a:latin typeface="Arial" pitchFamily="34" charset="0"/>
                <a:cs typeface="Arial" pitchFamily="34" charset="0"/>
              </a:rPr>
              <a:t> </a:t>
            </a:r>
            <a:r>
              <a:rPr lang="en-US" sz="1400" b="1" dirty="0" err="1">
                <a:latin typeface="Arial" pitchFamily="34" charset="0"/>
                <a:cs typeface="Arial" pitchFamily="34" charset="0"/>
              </a:rPr>
              <a:t>dengan</a:t>
            </a:r>
            <a:r>
              <a:rPr lang="en-US" sz="1400" b="1" dirty="0">
                <a:latin typeface="Arial" pitchFamily="34" charset="0"/>
                <a:cs typeface="Arial" pitchFamily="34" charset="0"/>
              </a:rPr>
              <a:t> </a:t>
            </a:r>
            <a:r>
              <a:rPr lang="en-US" sz="1400" b="1" dirty="0" err="1">
                <a:latin typeface="Arial" pitchFamily="34" charset="0"/>
                <a:cs typeface="Arial" pitchFamily="34" charset="0"/>
              </a:rPr>
              <a:t>Undang-Undang</a:t>
            </a:r>
            <a:r>
              <a:rPr lang="en-US" sz="1400" b="1" dirty="0">
                <a:latin typeface="Arial" pitchFamily="34" charset="0"/>
                <a:cs typeface="Arial" pitchFamily="34" charset="0"/>
              </a:rPr>
              <a:t> Dasar Negara </a:t>
            </a:r>
            <a:r>
              <a:rPr lang="en-US" sz="1400" b="1" dirty="0" err="1">
                <a:latin typeface="Arial" pitchFamily="34" charset="0"/>
                <a:cs typeface="Arial" pitchFamily="34" charset="0"/>
              </a:rPr>
              <a:t>Republik</a:t>
            </a:r>
            <a:r>
              <a:rPr lang="en-US" sz="1400" b="1" dirty="0">
                <a:latin typeface="Arial" pitchFamily="34" charset="0"/>
                <a:cs typeface="Arial" pitchFamily="34" charset="0"/>
              </a:rPr>
              <a:t> Indonesia </a:t>
            </a:r>
            <a:r>
              <a:rPr lang="en-US" sz="1400" b="1" dirty="0" err="1">
                <a:latin typeface="Arial" pitchFamily="34" charset="0"/>
                <a:cs typeface="Arial" pitchFamily="34" charset="0"/>
              </a:rPr>
              <a:t>Tahun</a:t>
            </a:r>
            <a:r>
              <a:rPr lang="en-US" sz="1400" b="1" dirty="0">
                <a:latin typeface="Arial" pitchFamily="34" charset="0"/>
                <a:cs typeface="Arial" pitchFamily="34" charset="0"/>
              </a:rPr>
              <a:t> 1945</a:t>
            </a:r>
          </a:p>
          <a:p>
            <a:pPr marL="234950" indent="-234950">
              <a:spcBef>
                <a:spcPts val="0"/>
              </a:spcBef>
              <a:buAutoNum type="alphaUcPeriod" startAt="2"/>
            </a:pPr>
            <a:r>
              <a:rPr lang="en-US" sz="1400" dirty="0" err="1" smtClean="0">
                <a:ln>
                  <a:solidFill>
                    <a:srgbClr val="FF0000"/>
                  </a:solidFill>
                </a:ln>
                <a:solidFill>
                  <a:srgbClr val="FF0000"/>
                </a:solidFill>
                <a:latin typeface="Arial" pitchFamily="34" charset="0"/>
                <a:cs typeface="Arial" pitchFamily="34" charset="0"/>
              </a:rPr>
              <a:t>Landasan</a:t>
            </a:r>
            <a:r>
              <a:rPr lang="en-US" sz="1400" dirty="0" smtClean="0">
                <a:ln>
                  <a:solidFill>
                    <a:srgbClr val="FF0000"/>
                  </a:solidFill>
                </a:ln>
                <a:solidFill>
                  <a:srgbClr val="FF0000"/>
                </a:solidFill>
                <a:latin typeface="Arial" pitchFamily="34" charset="0"/>
                <a:cs typeface="Arial" pitchFamily="34" charset="0"/>
              </a:rPr>
              <a:t> </a:t>
            </a:r>
            <a:r>
              <a:rPr lang="en-US" sz="1400" dirty="0" err="1">
                <a:ln>
                  <a:solidFill>
                    <a:srgbClr val="FF0000"/>
                  </a:solidFill>
                </a:ln>
                <a:solidFill>
                  <a:srgbClr val="FF0000"/>
                </a:solidFill>
                <a:latin typeface="Arial" pitchFamily="34" charset="0"/>
                <a:cs typeface="Arial" pitchFamily="34" charset="0"/>
              </a:rPr>
              <a:t>Sosiologis</a:t>
            </a:r>
            <a:endParaRPr lang="en-US" sz="1400" dirty="0">
              <a:ln>
                <a:solidFill>
                  <a:srgbClr val="FF0000"/>
                </a:solidFill>
              </a:ln>
              <a:solidFill>
                <a:srgbClr val="FF0000"/>
              </a:solidFill>
              <a:latin typeface="Arial" pitchFamily="34" charset="0"/>
              <a:cs typeface="Arial" pitchFamily="34" charset="0"/>
            </a:endParaRPr>
          </a:p>
          <a:p>
            <a:pPr marL="234950" indent="0" algn="just">
              <a:spcBef>
                <a:spcPts val="0"/>
              </a:spcBef>
              <a:buNone/>
            </a:pPr>
            <a:r>
              <a:rPr lang="en-US" sz="1400" b="1" dirty="0" err="1">
                <a:latin typeface="Arial" pitchFamily="34" charset="0"/>
                <a:cs typeface="Arial" pitchFamily="34" charset="0"/>
              </a:rPr>
              <a:t>Pertimbangan</a:t>
            </a:r>
            <a:r>
              <a:rPr lang="en-US" sz="1400" b="1" dirty="0">
                <a:latin typeface="Arial" pitchFamily="34" charset="0"/>
                <a:cs typeface="Arial" pitchFamily="34" charset="0"/>
              </a:rPr>
              <a:t> </a:t>
            </a:r>
            <a:r>
              <a:rPr lang="en-US" sz="1400" b="1" dirty="0" err="1">
                <a:latin typeface="Arial" pitchFamily="34" charset="0"/>
                <a:cs typeface="Arial" pitchFamily="34" charset="0"/>
              </a:rPr>
              <a:t>atau</a:t>
            </a:r>
            <a:r>
              <a:rPr lang="en-US" sz="1400" b="1" dirty="0">
                <a:latin typeface="Arial" pitchFamily="34" charset="0"/>
                <a:cs typeface="Arial" pitchFamily="34" charset="0"/>
              </a:rPr>
              <a:t> </a:t>
            </a:r>
            <a:r>
              <a:rPr lang="en-US" sz="1400" b="1" dirty="0" err="1">
                <a:latin typeface="Arial" pitchFamily="34" charset="0"/>
                <a:cs typeface="Arial" pitchFamily="34" charset="0"/>
              </a:rPr>
              <a:t>alasan</a:t>
            </a:r>
            <a:r>
              <a:rPr lang="en-US" sz="1400" b="1" dirty="0">
                <a:latin typeface="Arial" pitchFamily="34" charset="0"/>
                <a:cs typeface="Arial" pitchFamily="34" charset="0"/>
              </a:rPr>
              <a:t> yang </a:t>
            </a:r>
            <a:r>
              <a:rPr lang="en-US" sz="1400" b="1" dirty="0" err="1">
                <a:latin typeface="Arial" pitchFamily="34" charset="0"/>
                <a:cs typeface="Arial" pitchFamily="34" charset="0"/>
              </a:rPr>
              <a:t>menggambarkan</a:t>
            </a:r>
            <a:r>
              <a:rPr lang="en-US" sz="1400" b="1" dirty="0">
                <a:latin typeface="Arial" pitchFamily="34" charset="0"/>
                <a:cs typeface="Arial" pitchFamily="34" charset="0"/>
              </a:rPr>
              <a:t> </a:t>
            </a:r>
            <a:r>
              <a:rPr lang="en-US" sz="1400" b="1" dirty="0" err="1">
                <a:latin typeface="Arial" pitchFamily="34" charset="0"/>
                <a:cs typeface="Arial" pitchFamily="34" charset="0"/>
              </a:rPr>
              <a:t>bahwa</a:t>
            </a:r>
            <a:r>
              <a:rPr lang="en-US" sz="1400" b="1" dirty="0">
                <a:latin typeface="Arial" pitchFamily="34" charset="0"/>
                <a:cs typeface="Arial" pitchFamily="34" charset="0"/>
              </a:rPr>
              <a:t> </a:t>
            </a:r>
            <a:r>
              <a:rPr lang="en-US" sz="1400" b="1" dirty="0" err="1">
                <a:latin typeface="Arial" pitchFamily="34" charset="0"/>
                <a:cs typeface="Arial" pitchFamily="34" charset="0"/>
              </a:rPr>
              <a:t>peraturan</a:t>
            </a:r>
            <a:r>
              <a:rPr lang="en-US" sz="1400" b="1" dirty="0">
                <a:latin typeface="Arial" pitchFamily="34" charset="0"/>
                <a:cs typeface="Arial" pitchFamily="34" charset="0"/>
              </a:rPr>
              <a:t> yang </a:t>
            </a:r>
            <a:r>
              <a:rPr lang="en-US" sz="1400" b="1" dirty="0" err="1">
                <a:latin typeface="Arial" pitchFamily="34" charset="0"/>
                <a:cs typeface="Arial" pitchFamily="34" charset="0"/>
              </a:rPr>
              <a:t>dibentuk</a:t>
            </a:r>
            <a:r>
              <a:rPr lang="en-US" sz="1400" b="1" dirty="0">
                <a:latin typeface="Arial" pitchFamily="34" charset="0"/>
                <a:cs typeface="Arial" pitchFamily="34" charset="0"/>
              </a:rPr>
              <a:t> </a:t>
            </a:r>
            <a:r>
              <a:rPr lang="en-US" sz="1400" b="1" dirty="0" err="1">
                <a:latin typeface="Arial" pitchFamily="34" charset="0"/>
                <a:cs typeface="Arial" pitchFamily="34" charset="0"/>
              </a:rPr>
              <a:t>untuk</a:t>
            </a:r>
            <a:r>
              <a:rPr lang="en-US" sz="1400" b="1" dirty="0">
                <a:latin typeface="Arial" pitchFamily="34" charset="0"/>
                <a:cs typeface="Arial" pitchFamily="34" charset="0"/>
              </a:rPr>
              <a:t> </a:t>
            </a:r>
            <a:r>
              <a:rPr lang="en-US" sz="1400" b="1" dirty="0" err="1">
                <a:latin typeface="Arial" pitchFamily="34" charset="0"/>
                <a:cs typeface="Arial" pitchFamily="34" charset="0"/>
              </a:rPr>
              <a:t>memenuhi</a:t>
            </a:r>
            <a:r>
              <a:rPr lang="en-US" sz="1400" b="1" dirty="0">
                <a:latin typeface="Arial" pitchFamily="34" charset="0"/>
                <a:cs typeface="Arial" pitchFamily="34" charset="0"/>
              </a:rPr>
              <a:t> </a:t>
            </a:r>
            <a:r>
              <a:rPr lang="en-US" sz="1400" b="1" dirty="0" err="1">
                <a:latin typeface="Arial" pitchFamily="34" charset="0"/>
                <a:cs typeface="Arial" pitchFamily="34" charset="0"/>
              </a:rPr>
              <a:t>kebutuhan</a:t>
            </a:r>
            <a:r>
              <a:rPr lang="en-US" sz="1400" b="1" dirty="0">
                <a:latin typeface="Arial" pitchFamily="34" charset="0"/>
                <a:cs typeface="Arial" pitchFamily="34" charset="0"/>
              </a:rPr>
              <a:t> </a:t>
            </a:r>
            <a:r>
              <a:rPr lang="en-US" sz="1400" b="1" dirty="0" err="1">
                <a:latin typeface="Arial" pitchFamily="34" charset="0"/>
                <a:cs typeface="Arial" pitchFamily="34" charset="0"/>
              </a:rPr>
              <a:t>masyarakat</a:t>
            </a:r>
            <a:r>
              <a:rPr lang="en-US" sz="1400" b="1" dirty="0">
                <a:latin typeface="Arial" pitchFamily="34" charset="0"/>
                <a:cs typeface="Arial" pitchFamily="34" charset="0"/>
              </a:rPr>
              <a:t> </a:t>
            </a:r>
            <a:r>
              <a:rPr lang="en-US" sz="1400" b="1" dirty="0" err="1">
                <a:latin typeface="Arial" pitchFamily="34" charset="0"/>
                <a:cs typeface="Arial" pitchFamily="34" charset="0"/>
              </a:rPr>
              <a:t>dalam</a:t>
            </a:r>
            <a:r>
              <a:rPr lang="en-US" sz="1400" b="1" dirty="0">
                <a:latin typeface="Arial" pitchFamily="34" charset="0"/>
                <a:cs typeface="Arial" pitchFamily="34" charset="0"/>
              </a:rPr>
              <a:t> </a:t>
            </a:r>
            <a:r>
              <a:rPr lang="en-US" sz="1400" b="1" dirty="0" err="1">
                <a:latin typeface="Arial" pitchFamily="34" charset="0"/>
                <a:cs typeface="Arial" pitchFamily="34" charset="0"/>
              </a:rPr>
              <a:t>berbagai</a:t>
            </a:r>
            <a:r>
              <a:rPr lang="en-US" sz="1400" b="1" dirty="0">
                <a:latin typeface="Arial" pitchFamily="34" charset="0"/>
                <a:cs typeface="Arial" pitchFamily="34" charset="0"/>
              </a:rPr>
              <a:t> </a:t>
            </a:r>
            <a:r>
              <a:rPr lang="en-US" sz="1400" b="1" dirty="0" err="1">
                <a:latin typeface="Arial" pitchFamily="34" charset="0"/>
                <a:cs typeface="Arial" pitchFamily="34" charset="0"/>
              </a:rPr>
              <a:t>aspek</a:t>
            </a:r>
            <a:r>
              <a:rPr lang="en-US" sz="1400" b="1" dirty="0">
                <a:latin typeface="Arial" pitchFamily="34" charset="0"/>
                <a:cs typeface="Arial" pitchFamily="34" charset="0"/>
              </a:rPr>
              <a:t>. </a:t>
            </a:r>
            <a:r>
              <a:rPr lang="en-US" sz="1400" b="1" dirty="0" err="1">
                <a:latin typeface="Arial" pitchFamily="34" charset="0"/>
                <a:cs typeface="Arial" pitchFamily="34" charset="0"/>
              </a:rPr>
              <a:t>Fakta</a:t>
            </a:r>
            <a:r>
              <a:rPr lang="en-US" sz="1400" b="1" dirty="0">
                <a:latin typeface="Arial" pitchFamily="34" charset="0"/>
                <a:cs typeface="Arial" pitchFamily="34" charset="0"/>
              </a:rPr>
              <a:t> </a:t>
            </a:r>
            <a:r>
              <a:rPr lang="en-US" sz="1400" b="1" dirty="0" err="1">
                <a:latin typeface="Arial" pitchFamily="34" charset="0"/>
                <a:cs typeface="Arial" pitchFamily="34" charset="0"/>
              </a:rPr>
              <a:t>empiris</a:t>
            </a:r>
            <a:r>
              <a:rPr lang="en-US" sz="1400" b="1" dirty="0">
                <a:latin typeface="Arial" pitchFamily="34" charset="0"/>
                <a:cs typeface="Arial" pitchFamily="34" charset="0"/>
              </a:rPr>
              <a:t> </a:t>
            </a:r>
            <a:r>
              <a:rPr lang="en-US" sz="1400" b="1" dirty="0" err="1">
                <a:latin typeface="Arial" pitchFamily="34" charset="0"/>
                <a:cs typeface="Arial" pitchFamily="34" charset="0"/>
              </a:rPr>
              <a:t>mengenai</a:t>
            </a:r>
            <a:r>
              <a:rPr lang="en-US" sz="1400" b="1" dirty="0">
                <a:latin typeface="Arial" pitchFamily="34" charset="0"/>
                <a:cs typeface="Arial" pitchFamily="34" charset="0"/>
              </a:rPr>
              <a:t> </a:t>
            </a:r>
            <a:r>
              <a:rPr lang="en-US" sz="1400" b="1" dirty="0" err="1">
                <a:latin typeface="Arial" pitchFamily="34" charset="0"/>
                <a:cs typeface="Arial" pitchFamily="34" charset="0"/>
              </a:rPr>
              <a:t>perkembangan</a:t>
            </a:r>
            <a:r>
              <a:rPr lang="en-US" sz="1400" b="1" dirty="0">
                <a:latin typeface="Arial" pitchFamily="34" charset="0"/>
                <a:cs typeface="Arial" pitchFamily="34" charset="0"/>
              </a:rPr>
              <a:t> </a:t>
            </a:r>
            <a:r>
              <a:rPr lang="en-US" sz="1400" b="1" dirty="0" err="1">
                <a:latin typeface="Arial" pitchFamily="34" charset="0"/>
                <a:cs typeface="Arial" pitchFamily="34" charset="0"/>
              </a:rPr>
              <a:t>masalah</a:t>
            </a:r>
            <a:r>
              <a:rPr lang="en-US" sz="1400" b="1" dirty="0">
                <a:latin typeface="Arial" pitchFamily="34" charset="0"/>
                <a:cs typeface="Arial" pitchFamily="34" charset="0"/>
              </a:rPr>
              <a:t> dan </a:t>
            </a:r>
            <a:r>
              <a:rPr lang="en-US" sz="1400" b="1" dirty="0" err="1">
                <a:latin typeface="Arial" pitchFamily="34" charset="0"/>
                <a:cs typeface="Arial" pitchFamily="34" charset="0"/>
              </a:rPr>
              <a:t>kebutuhan</a:t>
            </a:r>
            <a:r>
              <a:rPr lang="en-US" sz="1400" b="1" dirty="0">
                <a:latin typeface="Arial" pitchFamily="34" charset="0"/>
                <a:cs typeface="Arial" pitchFamily="34" charset="0"/>
              </a:rPr>
              <a:t> </a:t>
            </a:r>
            <a:r>
              <a:rPr lang="en-US" sz="1400" b="1" dirty="0" err="1">
                <a:latin typeface="Arial" pitchFamily="34" charset="0"/>
                <a:cs typeface="Arial" pitchFamily="34" charset="0"/>
              </a:rPr>
              <a:t>masyarakat</a:t>
            </a:r>
            <a:r>
              <a:rPr lang="en-US" sz="1400" b="1" dirty="0">
                <a:latin typeface="Arial" pitchFamily="34" charset="0"/>
                <a:cs typeface="Arial" pitchFamily="34" charset="0"/>
              </a:rPr>
              <a:t> dan negara</a:t>
            </a:r>
          </a:p>
          <a:p>
            <a:pPr marL="234950" indent="0" algn="just">
              <a:spcBef>
                <a:spcPts val="0"/>
              </a:spcBef>
              <a:buNone/>
            </a:pPr>
            <a:endParaRPr lang="en-US" sz="1400" dirty="0">
              <a:latin typeface="Arial" pitchFamily="34" charset="0"/>
              <a:cs typeface="Arial" pitchFamily="34" charset="0"/>
            </a:endParaRPr>
          </a:p>
          <a:p>
            <a:pPr marL="234950" indent="0" algn="just">
              <a:spcBef>
                <a:spcPts val="0"/>
              </a:spcBef>
              <a:buNone/>
            </a:pPr>
            <a:endParaRPr lang="en-US" sz="1400" dirty="0">
              <a:ln>
                <a:solidFill>
                  <a:schemeClr val="tx1"/>
                </a:solidFill>
              </a:ln>
              <a:latin typeface="Arial" pitchFamily="34" charset="0"/>
              <a:cs typeface="Arial" pitchFamily="34" charset="0"/>
            </a:endParaRPr>
          </a:p>
          <a:p>
            <a:pPr marL="234950" indent="0" algn="just">
              <a:spcBef>
                <a:spcPts val="0"/>
              </a:spcBef>
              <a:buNone/>
            </a:pPr>
            <a:endParaRPr lang="en-US" sz="1400" dirty="0">
              <a:ln>
                <a:solidFill>
                  <a:schemeClr val="tx1"/>
                </a:solidFill>
              </a:ln>
              <a:latin typeface="Arial" pitchFamily="34" charset="0"/>
              <a:cs typeface="Arial" pitchFamily="34" charset="0"/>
            </a:endParaRPr>
          </a:p>
          <a:p>
            <a:pPr marL="234950" indent="0" algn="just">
              <a:spcBef>
                <a:spcPts val="0"/>
              </a:spcBef>
              <a:buNone/>
            </a:pPr>
            <a:endParaRPr lang="en-US" sz="1400" dirty="0">
              <a:ln>
                <a:solidFill>
                  <a:schemeClr val="tx1"/>
                </a:solidFill>
              </a:ln>
              <a:latin typeface="Arial" pitchFamily="34" charset="0"/>
              <a:cs typeface="Arial" pitchFamily="34" charset="0"/>
            </a:endParaRPr>
          </a:p>
          <a:p>
            <a:pPr marL="234950" indent="0" algn="just">
              <a:spcBef>
                <a:spcPts val="0"/>
              </a:spcBef>
              <a:buNone/>
            </a:pPr>
            <a:endParaRPr lang="en-US" sz="1400" dirty="0">
              <a:ln>
                <a:solidFill>
                  <a:schemeClr val="tx1"/>
                </a:solidFill>
              </a:ln>
              <a:latin typeface="Arial" pitchFamily="34" charset="0"/>
              <a:cs typeface="Arial" pitchFamily="34" charset="0"/>
            </a:endParaRPr>
          </a:p>
          <a:p>
            <a:pPr marL="234950" indent="0" algn="just">
              <a:spcBef>
                <a:spcPts val="0"/>
              </a:spcBef>
              <a:buNone/>
            </a:pPr>
            <a:endParaRPr lang="en-US" sz="1400" dirty="0">
              <a:ln>
                <a:solidFill>
                  <a:schemeClr val="tx1"/>
                </a:solidFill>
              </a:ln>
              <a:latin typeface="Arial" pitchFamily="34" charset="0"/>
              <a:cs typeface="Arial" pitchFamily="34" charset="0"/>
            </a:endParaRPr>
          </a:p>
          <a:p>
            <a:pPr marL="234950" indent="0" algn="just">
              <a:spcBef>
                <a:spcPts val="0"/>
              </a:spcBef>
              <a:buNone/>
            </a:pPr>
            <a:endParaRPr lang="en-US" sz="1400" dirty="0">
              <a:ln>
                <a:solidFill>
                  <a:schemeClr val="tx1"/>
                </a:solidFill>
              </a:ln>
              <a:latin typeface="Arial" pitchFamily="34" charset="0"/>
              <a:cs typeface="Arial" pitchFamily="34" charset="0"/>
            </a:endParaRPr>
          </a:p>
          <a:p>
            <a:pPr marL="0" indent="0" algn="just">
              <a:spcBef>
                <a:spcPts val="0"/>
              </a:spcBef>
              <a:buNone/>
            </a:pPr>
            <a:endParaRPr lang="en-US" sz="1400" dirty="0" smtClean="0">
              <a:ln>
                <a:solidFill>
                  <a:srgbClr val="FF0000"/>
                </a:solidFill>
              </a:ln>
              <a:solidFill>
                <a:srgbClr val="FF0000"/>
              </a:solidFill>
              <a:latin typeface="Arial" pitchFamily="34" charset="0"/>
              <a:cs typeface="Arial" pitchFamily="34" charset="0"/>
            </a:endParaRPr>
          </a:p>
          <a:p>
            <a:pPr marL="0" indent="0" algn="just">
              <a:spcBef>
                <a:spcPts val="0"/>
              </a:spcBef>
              <a:buNone/>
            </a:pPr>
            <a:r>
              <a:rPr lang="en-US" sz="1400" dirty="0" smtClean="0">
                <a:ln>
                  <a:solidFill>
                    <a:srgbClr val="FF0000"/>
                  </a:solidFill>
                </a:ln>
                <a:solidFill>
                  <a:srgbClr val="FF0000"/>
                </a:solidFill>
                <a:latin typeface="Arial" pitchFamily="34" charset="0"/>
                <a:cs typeface="Arial" pitchFamily="34" charset="0"/>
              </a:rPr>
              <a:t>C. </a:t>
            </a:r>
            <a:r>
              <a:rPr lang="en-US" sz="1400" dirty="0" err="1" smtClean="0">
                <a:ln>
                  <a:solidFill>
                    <a:srgbClr val="FF0000"/>
                  </a:solidFill>
                </a:ln>
                <a:solidFill>
                  <a:srgbClr val="FF0000"/>
                </a:solidFill>
                <a:latin typeface="Arial" pitchFamily="34" charset="0"/>
                <a:cs typeface="Arial" pitchFamily="34" charset="0"/>
              </a:rPr>
              <a:t>Landasan</a:t>
            </a:r>
            <a:r>
              <a:rPr lang="en-US" sz="1400" dirty="0" smtClean="0">
                <a:ln>
                  <a:solidFill>
                    <a:srgbClr val="FF0000"/>
                  </a:solidFill>
                </a:ln>
                <a:solidFill>
                  <a:srgbClr val="FF0000"/>
                </a:solidFill>
                <a:latin typeface="Arial" pitchFamily="34" charset="0"/>
                <a:cs typeface="Arial" pitchFamily="34" charset="0"/>
              </a:rPr>
              <a:t> </a:t>
            </a:r>
            <a:r>
              <a:rPr lang="en-US" sz="1400" dirty="0" err="1">
                <a:ln>
                  <a:solidFill>
                    <a:srgbClr val="FF0000"/>
                  </a:solidFill>
                </a:ln>
                <a:solidFill>
                  <a:srgbClr val="FF0000"/>
                </a:solidFill>
                <a:latin typeface="Arial" pitchFamily="34" charset="0"/>
                <a:cs typeface="Arial" pitchFamily="34" charset="0"/>
              </a:rPr>
              <a:t>Yuridis</a:t>
            </a:r>
            <a:endParaRPr lang="en-US" sz="1400" dirty="0">
              <a:ln>
                <a:solidFill>
                  <a:srgbClr val="FF0000"/>
                </a:solidFill>
              </a:ln>
              <a:solidFill>
                <a:srgbClr val="FF0000"/>
              </a:solidFill>
              <a:latin typeface="Arial" pitchFamily="34" charset="0"/>
              <a:cs typeface="Arial" pitchFamily="34" charset="0"/>
            </a:endParaRPr>
          </a:p>
          <a:p>
            <a:pPr marL="234950" indent="0" algn="just">
              <a:spcBef>
                <a:spcPts val="0"/>
              </a:spcBef>
              <a:buNone/>
            </a:pPr>
            <a:r>
              <a:rPr lang="en-US" sz="1400" b="1" dirty="0" err="1">
                <a:latin typeface="Arial" pitchFamily="34" charset="0"/>
                <a:cs typeface="Arial" pitchFamily="34" charset="0"/>
              </a:rPr>
              <a:t>Pertimbangan</a:t>
            </a:r>
            <a:r>
              <a:rPr lang="en-US" sz="1400" b="1" dirty="0">
                <a:latin typeface="Arial" pitchFamily="34" charset="0"/>
                <a:cs typeface="Arial" pitchFamily="34" charset="0"/>
              </a:rPr>
              <a:t> </a:t>
            </a:r>
            <a:r>
              <a:rPr lang="en-US" sz="1400" b="1" dirty="0" err="1">
                <a:latin typeface="Arial" pitchFamily="34" charset="0"/>
                <a:cs typeface="Arial" pitchFamily="34" charset="0"/>
              </a:rPr>
              <a:t>atau</a:t>
            </a:r>
            <a:r>
              <a:rPr lang="en-US" sz="1400" b="1" dirty="0">
                <a:latin typeface="Arial" pitchFamily="34" charset="0"/>
                <a:cs typeface="Arial" pitchFamily="34" charset="0"/>
              </a:rPr>
              <a:t> </a:t>
            </a:r>
            <a:r>
              <a:rPr lang="en-US" sz="1400" b="1" dirty="0" err="1">
                <a:latin typeface="Arial" pitchFamily="34" charset="0"/>
                <a:cs typeface="Arial" pitchFamily="34" charset="0"/>
              </a:rPr>
              <a:t>alasan</a:t>
            </a:r>
            <a:r>
              <a:rPr lang="en-US" sz="1400" b="1" dirty="0">
                <a:latin typeface="Arial" pitchFamily="34" charset="0"/>
                <a:cs typeface="Arial" pitchFamily="34" charset="0"/>
              </a:rPr>
              <a:t> yang </a:t>
            </a:r>
            <a:r>
              <a:rPr lang="en-US" sz="1400" b="1" dirty="0" err="1">
                <a:latin typeface="Arial" pitchFamily="34" charset="0"/>
                <a:cs typeface="Arial" pitchFamily="34" charset="0"/>
              </a:rPr>
              <a:t>menggambarkan</a:t>
            </a:r>
            <a:r>
              <a:rPr lang="en-US" sz="1400" b="1" dirty="0">
                <a:latin typeface="Arial" pitchFamily="34" charset="0"/>
                <a:cs typeface="Arial" pitchFamily="34" charset="0"/>
              </a:rPr>
              <a:t>, </a:t>
            </a:r>
            <a:r>
              <a:rPr lang="en-US" sz="1400" b="1" dirty="0" err="1">
                <a:latin typeface="Arial" pitchFamily="34" charset="0"/>
                <a:cs typeface="Arial" pitchFamily="34" charset="0"/>
              </a:rPr>
              <a:t>bahwa</a:t>
            </a:r>
            <a:r>
              <a:rPr lang="en-US" sz="1400" b="1" dirty="0">
                <a:latin typeface="Arial" pitchFamily="34" charset="0"/>
                <a:cs typeface="Arial" pitchFamily="34" charset="0"/>
              </a:rPr>
              <a:t> </a:t>
            </a:r>
            <a:r>
              <a:rPr lang="en-US" sz="1400" b="1" dirty="0" err="1">
                <a:latin typeface="Arial" pitchFamily="34" charset="0"/>
                <a:cs typeface="Arial" pitchFamily="34" charset="0"/>
              </a:rPr>
              <a:t>peraturan</a:t>
            </a:r>
            <a:r>
              <a:rPr lang="en-US" sz="1400" b="1" dirty="0">
                <a:latin typeface="Arial" pitchFamily="34" charset="0"/>
                <a:cs typeface="Arial" pitchFamily="34" charset="0"/>
              </a:rPr>
              <a:t> yang </a:t>
            </a:r>
            <a:r>
              <a:rPr lang="en-US" sz="1400" b="1" dirty="0" err="1">
                <a:latin typeface="Arial" pitchFamily="34" charset="0"/>
                <a:cs typeface="Arial" pitchFamily="34" charset="0"/>
              </a:rPr>
              <a:t>dibentuk</a:t>
            </a:r>
            <a:r>
              <a:rPr lang="en-US" sz="1400" b="1" dirty="0">
                <a:latin typeface="Arial" pitchFamily="34" charset="0"/>
                <a:cs typeface="Arial" pitchFamily="34" charset="0"/>
              </a:rPr>
              <a:t> </a:t>
            </a:r>
            <a:r>
              <a:rPr lang="en-US" sz="1400" b="1" dirty="0" err="1">
                <a:latin typeface="Arial" pitchFamily="34" charset="0"/>
                <a:cs typeface="Arial" pitchFamily="34" charset="0"/>
              </a:rPr>
              <a:t>untuk</a:t>
            </a:r>
            <a:r>
              <a:rPr lang="en-US" sz="1400" b="1" dirty="0">
                <a:latin typeface="Arial" pitchFamily="34" charset="0"/>
                <a:cs typeface="Arial" pitchFamily="34" charset="0"/>
              </a:rPr>
              <a:t> </a:t>
            </a:r>
            <a:r>
              <a:rPr lang="en-US" sz="1400" b="1" dirty="0" err="1">
                <a:latin typeface="Arial" pitchFamily="34" charset="0"/>
                <a:cs typeface="Arial" pitchFamily="34" charset="0"/>
              </a:rPr>
              <a:t>mengatasi</a:t>
            </a:r>
            <a:r>
              <a:rPr lang="en-US" sz="1400" b="1" dirty="0">
                <a:latin typeface="Arial" pitchFamily="34" charset="0"/>
                <a:cs typeface="Arial" pitchFamily="34" charset="0"/>
              </a:rPr>
              <a:t> </a:t>
            </a:r>
            <a:r>
              <a:rPr lang="en-US" sz="1400" b="1" dirty="0" err="1">
                <a:latin typeface="Arial" pitchFamily="34" charset="0"/>
                <a:cs typeface="Arial" pitchFamily="34" charset="0"/>
              </a:rPr>
              <a:t>permasalahan</a:t>
            </a:r>
            <a:r>
              <a:rPr lang="en-US" sz="1400" b="1" dirty="0">
                <a:latin typeface="Arial" pitchFamily="34" charset="0"/>
                <a:cs typeface="Arial" pitchFamily="34" charset="0"/>
              </a:rPr>
              <a:t> </a:t>
            </a:r>
            <a:r>
              <a:rPr lang="en-US" sz="1400" b="1" dirty="0" err="1">
                <a:latin typeface="Arial" pitchFamily="34" charset="0"/>
                <a:cs typeface="Arial" pitchFamily="34" charset="0"/>
              </a:rPr>
              <a:t>hukum</a:t>
            </a:r>
            <a:r>
              <a:rPr lang="en-US" sz="1400" b="1" dirty="0">
                <a:latin typeface="Arial" pitchFamily="34" charset="0"/>
                <a:cs typeface="Arial" pitchFamily="34" charset="0"/>
              </a:rPr>
              <a:t> </a:t>
            </a:r>
            <a:r>
              <a:rPr lang="en-US" sz="1400" b="1" dirty="0" err="1">
                <a:latin typeface="Arial" pitchFamily="34" charset="0"/>
                <a:cs typeface="Arial" pitchFamily="34" charset="0"/>
              </a:rPr>
              <a:t>atau</a:t>
            </a:r>
            <a:r>
              <a:rPr lang="en-US" sz="1400" b="1" dirty="0">
                <a:latin typeface="Arial" pitchFamily="34" charset="0"/>
                <a:cs typeface="Arial" pitchFamily="34" charset="0"/>
              </a:rPr>
              <a:t> </a:t>
            </a:r>
            <a:r>
              <a:rPr lang="en-US" sz="1400" b="1" dirty="0" err="1">
                <a:latin typeface="Arial" pitchFamily="34" charset="0"/>
                <a:cs typeface="Arial" pitchFamily="34" charset="0"/>
              </a:rPr>
              <a:t>mengisi</a:t>
            </a:r>
            <a:r>
              <a:rPr lang="en-US" sz="1400" b="1" dirty="0">
                <a:latin typeface="Arial" pitchFamily="34" charset="0"/>
                <a:cs typeface="Arial" pitchFamily="34" charset="0"/>
              </a:rPr>
              <a:t> </a:t>
            </a:r>
            <a:r>
              <a:rPr lang="en-US" sz="1400" b="1" dirty="0" err="1">
                <a:latin typeface="Arial" pitchFamily="34" charset="0"/>
                <a:cs typeface="Arial" pitchFamily="34" charset="0"/>
              </a:rPr>
              <a:t>kekosongan</a:t>
            </a:r>
            <a:r>
              <a:rPr lang="en-US" sz="1400" b="1" dirty="0">
                <a:latin typeface="Arial" pitchFamily="34" charset="0"/>
                <a:cs typeface="Arial" pitchFamily="34" charset="0"/>
              </a:rPr>
              <a:t> </a:t>
            </a:r>
            <a:r>
              <a:rPr lang="en-US" sz="1400" b="1" dirty="0" err="1">
                <a:latin typeface="Arial" pitchFamily="34" charset="0"/>
                <a:cs typeface="Arial" pitchFamily="34" charset="0"/>
              </a:rPr>
              <a:t>hukum</a:t>
            </a:r>
            <a:endParaRPr lang="en-US" sz="1400" b="1" dirty="0">
              <a:latin typeface="Arial" pitchFamily="34" charset="0"/>
              <a:cs typeface="Arial" pitchFamily="34" charset="0"/>
            </a:endParaRPr>
          </a:p>
          <a:p>
            <a:pPr marL="457200" indent="-222250" algn="just">
              <a:spcBef>
                <a:spcPts val="0"/>
              </a:spcBef>
              <a:buFont typeface="+mj-lt"/>
              <a:buAutoNum type="arabicPeriod"/>
            </a:pPr>
            <a:r>
              <a:rPr lang="en-US" sz="1400" b="1" dirty="0" err="1">
                <a:latin typeface="Arial" pitchFamily="34" charset="0"/>
                <a:cs typeface="Arial" pitchFamily="34" charset="0"/>
              </a:rPr>
              <a:t>Dalam</a:t>
            </a:r>
            <a:r>
              <a:rPr lang="en-US" sz="1400" b="1" dirty="0">
                <a:latin typeface="Arial" pitchFamily="34" charset="0"/>
                <a:cs typeface="Arial" pitchFamily="34" charset="0"/>
              </a:rPr>
              <a:t> JDIH </a:t>
            </a:r>
            <a:r>
              <a:rPr lang="en-US" sz="1400" b="1" dirty="0" err="1">
                <a:latin typeface="Arial" pitchFamily="34" charset="0"/>
                <a:cs typeface="Arial" pitchFamily="34" charset="0"/>
              </a:rPr>
              <a:t>tidak</a:t>
            </a:r>
            <a:r>
              <a:rPr lang="en-US" sz="1400" b="1" dirty="0">
                <a:latin typeface="Arial" pitchFamily="34" charset="0"/>
                <a:cs typeface="Arial" pitchFamily="34" charset="0"/>
              </a:rPr>
              <a:t> </a:t>
            </a:r>
            <a:r>
              <a:rPr lang="en-US" sz="1400" b="1" dirty="0" err="1">
                <a:latin typeface="Arial" pitchFamily="34" charset="0"/>
                <a:cs typeface="Arial" pitchFamily="34" charset="0"/>
              </a:rPr>
              <a:t>ada</a:t>
            </a:r>
            <a:r>
              <a:rPr lang="en-US" sz="1400" b="1" dirty="0">
                <a:latin typeface="Arial" pitchFamily="34" charset="0"/>
                <a:cs typeface="Arial" pitchFamily="34" charset="0"/>
              </a:rPr>
              <a:t> </a:t>
            </a:r>
            <a:r>
              <a:rPr lang="en-US" sz="1400" b="1" dirty="0" err="1">
                <a:latin typeface="Arial" pitchFamily="34" charset="0"/>
                <a:cs typeface="Arial" pitchFamily="34" charset="0"/>
              </a:rPr>
              <a:t>Peraturan</a:t>
            </a:r>
            <a:r>
              <a:rPr lang="en-US" sz="1400" b="1" dirty="0">
                <a:latin typeface="Arial" pitchFamily="34" charset="0"/>
                <a:cs typeface="Arial" pitchFamily="34" charset="0"/>
              </a:rPr>
              <a:t> Daerah yang </a:t>
            </a:r>
            <a:r>
              <a:rPr lang="en-US" sz="1400" b="1" dirty="0" err="1">
                <a:latin typeface="Arial" pitchFamily="34" charset="0"/>
                <a:cs typeface="Arial" pitchFamily="34" charset="0"/>
              </a:rPr>
              <a:t>mengatur</a:t>
            </a:r>
            <a:r>
              <a:rPr lang="en-US" sz="1400" b="1" dirty="0">
                <a:latin typeface="Arial" pitchFamily="34" charset="0"/>
                <a:cs typeface="Arial" pitchFamily="34" charset="0"/>
              </a:rPr>
              <a:t> </a:t>
            </a:r>
            <a:r>
              <a:rPr lang="en-US" sz="1400" b="1" dirty="0" err="1" smtClean="0">
                <a:latin typeface="Arial" pitchFamily="34" charset="0"/>
                <a:cs typeface="Arial" pitchFamily="34" charset="0"/>
              </a:rPr>
              <a:t>penyelenggaraan</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tertib</a:t>
            </a:r>
            <a:r>
              <a:rPr lang="en-US" sz="1400" b="1" dirty="0" smtClean="0">
                <a:latin typeface="Arial" pitchFamily="34" charset="0"/>
                <a:cs typeface="Arial" pitchFamily="34" charset="0"/>
              </a:rPr>
              <a:t> Tuna </a:t>
            </a:r>
            <a:r>
              <a:rPr lang="en-US" sz="1400" b="1" dirty="0" err="1" smtClean="0">
                <a:latin typeface="Arial" pitchFamily="34" charset="0"/>
                <a:cs typeface="Arial" pitchFamily="34" charset="0"/>
              </a:rPr>
              <a:t>Sosial</a:t>
            </a:r>
            <a:r>
              <a:rPr lang="en-US" sz="1400" b="1" dirty="0" smtClean="0">
                <a:latin typeface="Arial" pitchFamily="34" charset="0"/>
                <a:cs typeface="Arial" pitchFamily="34" charset="0"/>
              </a:rPr>
              <a:t>;</a:t>
            </a:r>
            <a:endParaRPr lang="en-US" sz="1400" b="1" dirty="0">
              <a:latin typeface="Arial" pitchFamily="34" charset="0"/>
              <a:cs typeface="Arial" pitchFamily="34" charset="0"/>
            </a:endParaRPr>
          </a:p>
          <a:p>
            <a:pPr marL="457200" indent="-222250" algn="just">
              <a:spcBef>
                <a:spcPts val="0"/>
              </a:spcBef>
              <a:buFont typeface="+mj-lt"/>
              <a:buAutoNum type="arabicPeriod"/>
            </a:pPr>
            <a:r>
              <a:rPr lang="en-US" sz="1400" b="1" dirty="0" err="1">
                <a:latin typeface="Arial" pitchFamily="34" charset="0"/>
                <a:cs typeface="Arial" pitchFamily="34" charset="0"/>
              </a:rPr>
              <a:t>Diundangkannya</a:t>
            </a:r>
            <a:r>
              <a:rPr lang="en-US" sz="1400" b="1" dirty="0">
                <a:latin typeface="Arial" pitchFamily="34" charset="0"/>
                <a:cs typeface="Arial" pitchFamily="34" charset="0"/>
              </a:rPr>
              <a:t> </a:t>
            </a:r>
            <a:r>
              <a:rPr lang="en-US" sz="1400" b="1" dirty="0" err="1">
                <a:latin typeface="Arial" pitchFamily="34" charset="0"/>
                <a:cs typeface="Arial" pitchFamily="34" charset="0"/>
              </a:rPr>
              <a:t>Undang-Undang</a:t>
            </a:r>
            <a:r>
              <a:rPr lang="en-US" sz="1400" b="1" dirty="0">
                <a:latin typeface="Arial" pitchFamily="34" charset="0"/>
                <a:cs typeface="Arial" pitchFamily="34" charset="0"/>
              </a:rPr>
              <a:t> </a:t>
            </a:r>
            <a:r>
              <a:rPr lang="en-US" sz="1400" b="1" dirty="0" err="1">
                <a:latin typeface="Arial" pitchFamily="34" charset="0"/>
                <a:cs typeface="Arial" pitchFamily="34" charset="0"/>
              </a:rPr>
              <a:t>Nomor</a:t>
            </a:r>
            <a:r>
              <a:rPr lang="en-US" sz="1400" b="1" dirty="0">
                <a:latin typeface="Arial" pitchFamily="34" charset="0"/>
                <a:cs typeface="Arial" pitchFamily="34" charset="0"/>
              </a:rPr>
              <a:t> 11 </a:t>
            </a:r>
            <a:r>
              <a:rPr lang="en-US" sz="1400" b="1" dirty="0" err="1">
                <a:latin typeface="Arial" pitchFamily="34" charset="0"/>
                <a:cs typeface="Arial" pitchFamily="34" charset="0"/>
              </a:rPr>
              <a:t>Tahun</a:t>
            </a:r>
            <a:r>
              <a:rPr lang="en-US" sz="1400" b="1" dirty="0">
                <a:latin typeface="Arial" pitchFamily="34" charset="0"/>
                <a:cs typeface="Arial" pitchFamily="34" charset="0"/>
              </a:rPr>
              <a:t> 2009 </a:t>
            </a:r>
            <a:r>
              <a:rPr lang="en-US" sz="1400" b="1" dirty="0" err="1">
                <a:latin typeface="Arial" pitchFamily="34" charset="0"/>
                <a:cs typeface="Arial" pitchFamily="34" charset="0"/>
              </a:rPr>
              <a:t>tentang</a:t>
            </a:r>
            <a:r>
              <a:rPr lang="en-US" sz="1400" b="1" dirty="0">
                <a:latin typeface="Arial" pitchFamily="34" charset="0"/>
                <a:cs typeface="Arial" pitchFamily="34" charset="0"/>
              </a:rPr>
              <a:t> </a:t>
            </a:r>
            <a:r>
              <a:rPr lang="en-US" sz="1400" b="1" dirty="0" err="1">
                <a:latin typeface="Arial" pitchFamily="34" charset="0"/>
                <a:cs typeface="Arial" pitchFamily="34" charset="0"/>
              </a:rPr>
              <a:t>Kesejahteraan</a:t>
            </a:r>
            <a:r>
              <a:rPr lang="en-US" sz="1400" b="1" dirty="0">
                <a:latin typeface="Arial" pitchFamily="34" charset="0"/>
                <a:cs typeface="Arial" pitchFamily="34" charset="0"/>
              </a:rPr>
              <a:t> </a:t>
            </a:r>
            <a:r>
              <a:rPr lang="en-US" sz="1400" b="1" dirty="0" err="1" smtClean="0">
                <a:latin typeface="Arial" pitchFamily="34" charset="0"/>
                <a:cs typeface="Arial" pitchFamily="34" charset="0"/>
              </a:rPr>
              <a:t>Sosial</a:t>
            </a:r>
            <a:r>
              <a:rPr lang="en-US" sz="1400" b="1" dirty="0" smtClean="0">
                <a:latin typeface="Arial" pitchFamily="34" charset="0"/>
                <a:cs typeface="Arial" pitchFamily="34" charset="0"/>
              </a:rPr>
              <a:t>, </a:t>
            </a:r>
            <a:r>
              <a:rPr lang="en-US" sz="1400" b="1" dirty="0">
                <a:latin typeface="Arial" pitchFamily="34" charset="0"/>
                <a:cs typeface="Arial" pitchFamily="34" charset="0"/>
              </a:rPr>
              <a:t>dan PP No. 31 </a:t>
            </a:r>
            <a:r>
              <a:rPr lang="en-US" sz="1400" b="1" dirty="0" err="1">
                <a:latin typeface="Arial" pitchFamily="34" charset="0"/>
                <a:cs typeface="Arial" pitchFamily="34" charset="0"/>
              </a:rPr>
              <a:t>Tahun</a:t>
            </a:r>
            <a:r>
              <a:rPr lang="en-US" sz="1400" b="1" dirty="0">
                <a:latin typeface="Arial" pitchFamily="34" charset="0"/>
                <a:cs typeface="Arial" pitchFamily="34" charset="0"/>
              </a:rPr>
              <a:t> 1980 </a:t>
            </a:r>
            <a:r>
              <a:rPr lang="en-US" sz="1400" b="1" dirty="0" err="1">
                <a:latin typeface="Arial" pitchFamily="34" charset="0"/>
                <a:cs typeface="Arial" pitchFamily="34" charset="0"/>
              </a:rPr>
              <a:t>tentang</a:t>
            </a:r>
            <a:r>
              <a:rPr lang="en-US" sz="1400" b="1" dirty="0">
                <a:latin typeface="Arial" pitchFamily="34" charset="0"/>
                <a:cs typeface="Arial" pitchFamily="34" charset="0"/>
              </a:rPr>
              <a:t> </a:t>
            </a:r>
            <a:r>
              <a:rPr lang="en-US" sz="1400" b="1" dirty="0" err="1">
                <a:latin typeface="Arial" pitchFamily="34" charset="0"/>
                <a:cs typeface="Arial" pitchFamily="34" charset="0"/>
              </a:rPr>
              <a:t>Penanggulangan</a:t>
            </a:r>
            <a:r>
              <a:rPr lang="en-US" sz="1400" b="1" dirty="0">
                <a:latin typeface="Arial" pitchFamily="34" charset="0"/>
                <a:cs typeface="Arial" pitchFamily="34" charset="0"/>
              </a:rPr>
              <a:t> </a:t>
            </a:r>
            <a:r>
              <a:rPr lang="en-US" sz="1400" b="1" dirty="0" err="1">
                <a:latin typeface="Arial" pitchFamily="34" charset="0"/>
                <a:cs typeface="Arial" pitchFamily="34" charset="0"/>
              </a:rPr>
              <a:t>Gelandangan</a:t>
            </a:r>
            <a:r>
              <a:rPr lang="en-US" sz="1400" b="1" dirty="0">
                <a:latin typeface="Arial" pitchFamily="34" charset="0"/>
                <a:cs typeface="Arial" pitchFamily="34" charset="0"/>
              </a:rPr>
              <a:t> dan </a:t>
            </a:r>
            <a:r>
              <a:rPr lang="en-US" sz="1400" b="1" dirty="0" err="1">
                <a:latin typeface="Arial" pitchFamily="34" charset="0"/>
                <a:cs typeface="Arial" pitchFamily="34" charset="0"/>
              </a:rPr>
              <a:t>Pengemis</a:t>
            </a:r>
            <a:r>
              <a:rPr lang="en-US" sz="1400" b="1" dirty="0">
                <a:latin typeface="Arial" pitchFamily="34" charset="0"/>
                <a:cs typeface="Arial" pitchFamily="34" charset="0"/>
              </a:rPr>
              <a:t> </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serta</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perintah</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dari</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Perda</a:t>
            </a:r>
            <a:r>
              <a:rPr lang="en-US" sz="1400" b="1" dirty="0" smtClean="0">
                <a:latin typeface="Arial" pitchFamily="34" charset="0"/>
                <a:cs typeface="Arial" pitchFamily="34" charset="0"/>
              </a:rPr>
              <a:t> No.1 </a:t>
            </a:r>
            <a:r>
              <a:rPr lang="en-US" sz="1400" b="1" dirty="0" err="1" smtClean="0">
                <a:latin typeface="Arial" pitchFamily="34" charset="0"/>
                <a:cs typeface="Arial" pitchFamily="34" charset="0"/>
              </a:rPr>
              <a:t>Tahun</a:t>
            </a:r>
            <a:r>
              <a:rPr lang="en-US" sz="1400" b="1" dirty="0" smtClean="0">
                <a:latin typeface="Arial" pitchFamily="34" charset="0"/>
                <a:cs typeface="Arial" pitchFamily="34" charset="0"/>
              </a:rPr>
              <a:t> 2016 </a:t>
            </a:r>
            <a:r>
              <a:rPr lang="en-US" sz="1400" b="1" dirty="0" err="1" smtClean="0">
                <a:latin typeface="Arial" pitchFamily="34" charset="0"/>
                <a:cs typeface="Arial" pitchFamily="34" charset="0"/>
              </a:rPr>
              <a:t>dalam</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Pasal</a:t>
            </a:r>
            <a:r>
              <a:rPr lang="en-US" sz="1400" b="1" dirty="0" smtClean="0">
                <a:latin typeface="Arial" pitchFamily="34" charset="0"/>
                <a:cs typeface="Arial" pitchFamily="34" charset="0"/>
              </a:rPr>
              <a:t> 40;</a:t>
            </a:r>
            <a:endParaRPr lang="en-US" sz="1400" b="1" dirty="0">
              <a:latin typeface="Arial" pitchFamily="34" charset="0"/>
              <a:cs typeface="Arial" pitchFamily="34" charset="0"/>
            </a:endParaRPr>
          </a:p>
          <a:p>
            <a:pPr marL="457200" indent="-222250" algn="just">
              <a:spcBef>
                <a:spcPts val="0"/>
              </a:spcBef>
              <a:buFont typeface="+mj-lt"/>
              <a:buAutoNum type="arabicPeriod"/>
            </a:pPr>
            <a:r>
              <a:rPr lang="en-US" sz="1400" b="1" dirty="0" err="1">
                <a:latin typeface="Arial" pitchFamily="34" charset="0"/>
                <a:cs typeface="Arial" pitchFamily="34" charset="0"/>
              </a:rPr>
              <a:t>Pemerintah</a:t>
            </a:r>
            <a:r>
              <a:rPr lang="en-US" sz="1400" b="1" dirty="0">
                <a:latin typeface="Arial" pitchFamily="34" charset="0"/>
                <a:cs typeface="Arial" pitchFamily="34" charset="0"/>
              </a:rPr>
              <a:t> Daerah </a:t>
            </a:r>
            <a:r>
              <a:rPr lang="en-US" sz="1400" b="1" dirty="0" err="1" smtClean="0">
                <a:latin typeface="Arial" pitchFamily="34" charset="0"/>
                <a:cs typeface="Arial" pitchFamily="34" charset="0"/>
              </a:rPr>
              <a:t>Salatiga</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mempunyai</a:t>
            </a:r>
            <a:r>
              <a:rPr lang="en-US" sz="1400" b="1" dirty="0" smtClean="0">
                <a:latin typeface="Arial" pitchFamily="34" charset="0"/>
                <a:cs typeface="Arial" pitchFamily="34" charset="0"/>
              </a:rPr>
              <a:t> </a:t>
            </a:r>
            <a:r>
              <a:rPr lang="en-US" sz="1400" b="1" dirty="0" err="1">
                <a:latin typeface="Arial" pitchFamily="34" charset="0"/>
                <a:cs typeface="Arial" pitchFamily="34" charset="0"/>
              </a:rPr>
              <a:t>kewenangan</a:t>
            </a:r>
            <a:r>
              <a:rPr lang="en-US" sz="1400" b="1" dirty="0">
                <a:latin typeface="Arial" pitchFamily="34" charset="0"/>
                <a:cs typeface="Arial" pitchFamily="34" charset="0"/>
              </a:rPr>
              <a:t> </a:t>
            </a:r>
            <a:r>
              <a:rPr lang="en-US" sz="1400" b="1" dirty="0" err="1" smtClean="0">
                <a:latin typeface="Arial" pitchFamily="34" charset="0"/>
                <a:cs typeface="Arial" pitchFamily="34" charset="0"/>
              </a:rPr>
              <a:t>menyelenggarakan</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tertib</a:t>
            </a:r>
            <a:r>
              <a:rPr lang="en-US" sz="1400" b="1" dirty="0" smtClean="0">
                <a:latin typeface="Arial" pitchFamily="34" charset="0"/>
                <a:cs typeface="Arial" pitchFamily="34" charset="0"/>
              </a:rPr>
              <a:t> Tuna </a:t>
            </a:r>
            <a:r>
              <a:rPr lang="en-US" sz="1400" b="1" dirty="0" err="1" smtClean="0">
                <a:latin typeface="Arial" pitchFamily="34" charset="0"/>
                <a:cs typeface="Arial" pitchFamily="34" charset="0"/>
              </a:rPr>
              <a:t>Sosial</a:t>
            </a:r>
            <a:r>
              <a:rPr lang="en-US" sz="1400" b="1" dirty="0">
                <a:latin typeface="Arial" pitchFamily="34" charset="0"/>
                <a:cs typeface="Arial" pitchFamily="34" charset="0"/>
              </a:rPr>
              <a:t>;</a:t>
            </a:r>
            <a:endParaRPr lang="en-US" sz="1400" b="1" dirty="0">
              <a:latin typeface="Arial" pitchFamily="34" charset="0"/>
              <a:cs typeface="Arial" pitchFamily="34" charset="0"/>
            </a:endParaRPr>
          </a:p>
          <a:p>
            <a:pPr marL="457200" indent="-222250" algn="just">
              <a:spcBef>
                <a:spcPts val="0"/>
              </a:spcBef>
              <a:buFont typeface="+mj-lt"/>
              <a:buAutoNum type="arabicPeriod"/>
            </a:pPr>
            <a:r>
              <a:rPr lang="en-US" sz="1400" b="1" dirty="0" err="1">
                <a:latin typeface="Arial" pitchFamily="34" charset="0"/>
                <a:cs typeface="Arial" pitchFamily="34" charset="0"/>
              </a:rPr>
              <a:t>Dalam</a:t>
            </a:r>
            <a:r>
              <a:rPr lang="en-US" sz="1400" b="1" dirty="0">
                <a:latin typeface="Arial" pitchFamily="34" charset="0"/>
                <a:cs typeface="Arial" pitchFamily="34" charset="0"/>
              </a:rPr>
              <a:t> </a:t>
            </a:r>
            <a:r>
              <a:rPr lang="en-US" sz="1400" b="1" dirty="0" err="1">
                <a:latin typeface="Arial" pitchFamily="34" charset="0"/>
                <a:cs typeface="Arial" pitchFamily="34" charset="0"/>
              </a:rPr>
              <a:t>rangka</a:t>
            </a:r>
            <a:r>
              <a:rPr lang="en-US" sz="1400" b="1" dirty="0">
                <a:latin typeface="Arial" pitchFamily="34" charset="0"/>
                <a:cs typeface="Arial" pitchFamily="34" charset="0"/>
              </a:rPr>
              <a:t> </a:t>
            </a:r>
            <a:r>
              <a:rPr lang="en-US" sz="1400" b="1" dirty="0" err="1">
                <a:latin typeface="Arial" pitchFamily="34" charset="0"/>
                <a:cs typeface="Arial" pitchFamily="34" charset="0"/>
              </a:rPr>
              <a:t>kepastian</a:t>
            </a:r>
            <a:r>
              <a:rPr lang="en-US" sz="1400" b="1" dirty="0">
                <a:latin typeface="Arial" pitchFamily="34" charset="0"/>
                <a:cs typeface="Arial" pitchFamily="34" charset="0"/>
              </a:rPr>
              <a:t> </a:t>
            </a:r>
            <a:r>
              <a:rPr lang="en-US" sz="1400" b="1" dirty="0" err="1">
                <a:latin typeface="Arial" pitchFamily="34" charset="0"/>
                <a:cs typeface="Arial" pitchFamily="34" charset="0"/>
              </a:rPr>
              <a:t>hukum</a:t>
            </a:r>
            <a:r>
              <a:rPr lang="en-US" sz="1400" b="1" dirty="0">
                <a:latin typeface="Arial" pitchFamily="34" charset="0"/>
                <a:cs typeface="Arial" pitchFamily="34" charset="0"/>
              </a:rPr>
              <a:t>, </a:t>
            </a:r>
            <a:r>
              <a:rPr lang="en-US" sz="1400" b="1" dirty="0" err="1">
                <a:latin typeface="Arial" pitchFamily="34" charset="0"/>
                <a:cs typeface="Arial" pitchFamily="34" charset="0"/>
              </a:rPr>
              <a:t>ketertiban</a:t>
            </a:r>
            <a:r>
              <a:rPr lang="en-US" sz="1400" b="1" dirty="0">
                <a:latin typeface="Arial" pitchFamily="34" charset="0"/>
                <a:cs typeface="Arial" pitchFamily="34" charset="0"/>
              </a:rPr>
              <a:t> dan </a:t>
            </a:r>
            <a:r>
              <a:rPr lang="en-US" sz="1400" b="1" dirty="0" err="1">
                <a:latin typeface="Arial" pitchFamily="34" charset="0"/>
                <a:cs typeface="Arial" pitchFamily="34" charset="0"/>
              </a:rPr>
              <a:t>keadilan</a:t>
            </a:r>
            <a:r>
              <a:rPr lang="en-US" sz="1400" b="1" dirty="0">
                <a:latin typeface="Arial" pitchFamily="34" charset="0"/>
                <a:cs typeface="Arial" pitchFamily="34" charset="0"/>
              </a:rPr>
              <a:t>, </a:t>
            </a:r>
            <a:r>
              <a:rPr lang="en-US" sz="1400" b="1" dirty="0" err="1">
                <a:latin typeface="Arial" pitchFamily="34" charset="0"/>
                <a:cs typeface="Arial" pitchFamily="34" charset="0"/>
              </a:rPr>
              <a:t>maka</a:t>
            </a:r>
            <a:r>
              <a:rPr lang="en-US" sz="1400" b="1" dirty="0">
                <a:latin typeface="Arial" pitchFamily="34" charset="0"/>
                <a:cs typeface="Arial" pitchFamily="34" charset="0"/>
              </a:rPr>
              <a:t> </a:t>
            </a:r>
            <a:r>
              <a:rPr lang="en-US" sz="1400" b="1" dirty="0" err="1">
                <a:latin typeface="Arial" pitchFamily="34" charset="0"/>
                <a:cs typeface="Arial" pitchFamily="34" charset="0"/>
              </a:rPr>
              <a:t>perlu</a:t>
            </a:r>
            <a:r>
              <a:rPr lang="en-US" sz="1400" b="1" dirty="0">
                <a:latin typeface="Arial" pitchFamily="34" charset="0"/>
                <a:cs typeface="Arial" pitchFamily="34" charset="0"/>
              </a:rPr>
              <a:t> </a:t>
            </a:r>
            <a:r>
              <a:rPr lang="en-US" sz="1400" b="1" dirty="0" err="1">
                <a:latin typeface="Arial" pitchFamily="34" charset="0"/>
                <a:cs typeface="Arial" pitchFamily="34" charset="0"/>
              </a:rPr>
              <a:t>dirumuskan</a:t>
            </a:r>
            <a:r>
              <a:rPr lang="en-US" sz="1400" b="1" dirty="0">
                <a:latin typeface="Arial" pitchFamily="34" charset="0"/>
                <a:cs typeface="Arial" pitchFamily="34" charset="0"/>
              </a:rPr>
              <a:t> </a:t>
            </a:r>
            <a:r>
              <a:rPr lang="en-US" sz="1400" b="1" dirty="0" err="1" smtClean="0">
                <a:latin typeface="Arial" pitchFamily="34" charset="0"/>
                <a:cs typeface="Arial" pitchFamily="34" charset="0"/>
              </a:rPr>
              <a:t>penyelenggaraan</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tertib</a:t>
            </a:r>
            <a:r>
              <a:rPr lang="en-US" sz="1400" b="1" dirty="0" smtClean="0">
                <a:latin typeface="Arial" pitchFamily="34" charset="0"/>
                <a:cs typeface="Arial" pitchFamily="34" charset="0"/>
              </a:rPr>
              <a:t> Tuna </a:t>
            </a:r>
            <a:r>
              <a:rPr lang="en-US" sz="1400" b="1" dirty="0" err="1" smtClean="0">
                <a:latin typeface="Arial" pitchFamily="34" charset="0"/>
                <a:cs typeface="Arial" pitchFamily="34" charset="0"/>
              </a:rPr>
              <a:t>Sosial</a:t>
            </a:r>
            <a:r>
              <a:rPr lang="en-US" sz="1400" b="1" dirty="0" smtClean="0">
                <a:latin typeface="Arial" pitchFamily="34" charset="0"/>
                <a:cs typeface="Arial" pitchFamily="34" charset="0"/>
              </a:rPr>
              <a:t>.</a:t>
            </a:r>
            <a:endParaRPr lang="en-US" sz="1400" b="1" dirty="0">
              <a:latin typeface="Arial" pitchFamily="34" charset="0"/>
              <a:cs typeface="Arial" pitchFamily="34" charset="0"/>
            </a:endParaRPr>
          </a:p>
        </p:txBody>
      </p:sp>
      <p:cxnSp>
        <p:nvCxnSpPr>
          <p:cNvPr id="5" name="Straight Connector 4">
            <a:extLst>
              <a:ext uri="{FF2B5EF4-FFF2-40B4-BE49-F238E27FC236}">
                <a16:creationId xmlns:a16="http://schemas.microsoft.com/office/drawing/2014/main" xmlns="" id="{51780C53-8150-40EE-BD6A-C45D84ED38C8}"/>
              </a:ext>
            </a:extLst>
          </p:cNvPr>
          <p:cNvCxnSpPr>
            <a:cxnSpLocks/>
          </p:cNvCxnSpPr>
          <p:nvPr/>
        </p:nvCxnSpPr>
        <p:spPr>
          <a:xfrm>
            <a:off x="1783692" y="386862"/>
            <a:ext cx="0" cy="61520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xmlns="" id="{E5D515D3-EE40-456C-81DA-7393C8CCE1F5}"/>
              </a:ext>
            </a:extLst>
          </p:cNvPr>
          <p:cNvCxnSpPr/>
          <p:nvPr/>
        </p:nvCxnSpPr>
        <p:spPr>
          <a:xfrm>
            <a:off x="1397552" y="3428999"/>
            <a:ext cx="38614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46F2EE9D-62A6-44FC-9C26-F75E5236AEF9}"/>
              </a:ext>
            </a:extLst>
          </p:cNvPr>
          <p:cNvSpPr>
            <a:spLocks noGrp="1"/>
          </p:cNvSpPr>
          <p:nvPr>
            <p:ph type="sldNum" sz="quarter" idx="12"/>
          </p:nvPr>
        </p:nvSpPr>
        <p:spPr/>
        <p:txBody>
          <a:bodyPr/>
          <a:lstStyle/>
          <a:p>
            <a:pPr defTabSz="386151"/>
            <a:fld id="{A2AFC5D0-02D9-4C14-8495-30E4BAE4415F}" type="slidenum">
              <a:rPr lang="id-ID">
                <a:solidFill>
                  <a:prstClr val="black">
                    <a:tint val="75000"/>
                  </a:prstClr>
                </a:solidFill>
                <a:latin typeface="Calibri" panose="020F0502020204030204"/>
              </a:rPr>
              <a:pPr defTabSz="386151"/>
              <a:t>30</a:t>
            </a:fld>
            <a:endParaRPr lang="id-ID">
              <a:solidFill>
                <a:prstClr val="black">
                  <a:tint val="75000"/>
                </a:prstClr>
              </a:solidFill>
              <a:latin typeface="Calibri" panose="020F0502020204030204"/>
            </a:endParaRPr>
          </a:p>
        </p:txBody>
      </p:sp>
      <p:sp>
        <p:nvSpPr>
          <p:cNvPr id="6" name="Rectangle 5">
            <a:extLst>
              <a:ext uri="{FF2B5EF4-FFF2-40B4-BE49-F238E27FC236}">
                <a16:creationId xmlns:a16="http://schemas.microsoft.com/office/drawing/2014/main" xmlns="" id="{94785F66-CC60-4E5D-8A64-A53E7AD5B809}"/>
              </a:ext>
            </a:extLst>
          </p:cNvPr>
          <p:cNvSpPr/>
          <p:nvPr/>
        </p:nvSpPr>
        <p:spPr>
          <a:xfrm>
            <a:off x="2024189" y="2466962"/>
            <a:ext cx="6943744" cy="1600438"/>
          </a:xfrm>
          <a:prstGeom prst="rect">
            <a:avLst/>
          </a:prstGeom>
        </p:spPr>
        <p:txBody>
          <a:bodyPr wrap="square">
            <a:spAutoFit/>
          </a:bodyPr>
          <a:lstStyle/>
          <a:p>
            <a:pPr marL="234950" indent="-234950" algn="just"/>
            <a:r>
              <a:rPr lang="id-ID" sz="1400" b="1" dirty="0">
                <a:latin typeface="Arial" pitchFamily="34" charset="0"/>
                <a:cs typeface="Arial" pitchFamily="34" charset="0"/>
              </a:rPr>
              <a:t>1.	kebutuhan kepastian hukum dalam melaksanakan otonomi daerah dan tugas pembantuan, terutama pengentasan perilaku </a:t>
            </a:r>
            <a:r>
              <a:rPr lang="en-US" sz="1400" b="1" dirty="0" smtClean="0">
                <a:latin typeface="Arial" pitchFamily="34" charset="0"/>
                <a:cs typeface="Arial" pitchFamily="34" charset="0"/>
              </a:rPr>
              <a:t>Tuna </a:t>
            </a:r>
            <a:r>
              <a:rPr lang="en-US" sz="1400" b="1" dirty="0" err="1" smtClean="0">
                <a:latin typeface="Arial" pitchFamily="34" charset="0"/>
                <a:cs typeface="Arial" pitchFamily="34" charset="0"/>
              </a:rPr>
              <a:t>Sosial</a:t>
            </a:r>
            <a:r>
              <a:rPr lang="en-US" sz="1400" b="1" dirty="0" smtClean="0">
                <a:latin typeface="Arial" pitchFamily="34" charset="0"/>
                <a:cs typeface="Arial" pitchFamily="34" charset="0"/>
              </a:rPr>
              <a:t> </a:t>
            </a:r>
            <a:r>
              <a:rPr lang="id-ID" sz="1400" b="1" dirty="0" smtClean="0">
                <a:latin typeface="Arial" pitchFamily="34" charset="0"/>
                <a:cs typeface="Arial" pitchFamily="34" charset="0"/>
              </a:rPr>
              <a:t>menjadi </a:t>
            </a:r>
            <a:r>
              <a:rPr lang="id-ID" sz="1400" b="1" dirty="0">
                <a:latin typeface="Arial" pitchFamily="34" charset="0"/>
                <a:cs typeface="Arial" pitchFamily="34" charset="0"/>
              </a:rPr>
              <a:t>perilaku mandiri dan produktif sesuai harkat dan martabat manusia;</a:t>
            </a:r>
          </a:p>
          <a:p>
            <a:pPr marL="234950" indent="-234950" algn="just"/>
            <a:r>
              <a:rPr lang="id-ID" sz="1400" b="1" dirty="0">
                <a:latin typeface="Arial" pitchFamily="34" charset="0"/>
                <a:cs typeface="Arial" pitchFamily="34" charset="0"/>
              </a:rPr>
              <a:t>2.	diperlukan pedoman dan tata cara terpadu dalam</a:t>
            </a:r>
            <a:r>
              <a:rPr lang="en-US" sz="1400" b="1" dirty="0">
                <a:latin typeface="Arial" pitchFamily="34" charset="0"/>
                <a:cs typeface="Arial" pitchFamily="34" charset="0"/>
              </a:rPr>
              <a:t> </a:t>
            </a:r>
            <a:r>
              <a:rPr lang="en-US" sz="1400" b="1" dirty="0" err="1" smtClean="0">
                <a:latin typeface="Arial" pitchFamily="34" charset="0"/>
                <a:cs typeface="Arial" pitchFamily="34" charset="0"/>
              </a:rPr>
              <a:t>penyelenggaraan</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tertib</a:t>
            </a:r>
            <a:r>
              <a:rPr lang="en-US" sz="1400" b="1" dirty="0" smtClean="0">
                <a:latin typeface="Arial" pitchFamily="34" charset="0"/>
                <a:cs typeface="Arial" pitchFamily="34" charset="0"/>
              </a:rPr>
              <a:t> Tuna </a:t>
            </a:r>
            <a:r>
              <a:rPr lang="en-US" sz="1400" b="1" dirty="0" err="1" smtClean="0">
                <a:latin typeface="Arial" pitchFamily="34" charset="0"/>
                <a:cs typeface="Arial" pitchFamily="34" charset="0"/>
              </a:rPr>
              <a:t>Sosial</a:t>
            </a:r>
            <a:endParaRPr lang="id-ID" sz="1400" b="1" dirty="0">
              <a:latin typeface="Arial" pitchFamily="34" charset="0"/>
              <a:cs typeface="Arial" pitchFamily="34" charset="0"/>
            </a:endParaRPr>
          </a:p>
          <a:p>
            <a:pPr marL="234950" indent="-234950" algn="just"/>
            <a:r>
              <a:rPr lang="id-ID" sz="1400" b="1" dirty="0">
                <a:latin typeface="Arial" pitchFamily="34" charset="0"/>
                <a:cs typeface="Arial" pitchFamily="34" charset="0"/>
              </a:rPr>
              <a:t>3.	efisiensi dan efektifitas upaya </a:t>
            </a:r>
            <a:r>
              <a:rPr lang="en-US" sz="1400" b="1" dirty="0" err="1" smtClean="0">
                <a:latin typeface="Arial" pitchFamily="34" charset="0"/>
                <a:cs typeface="Arial" pitchFamily="34" charset="0"/>
              </a:rPr>
              <a:t>pengentasan</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masalah</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penyandang</a:t>
            </a:r>
            <a:r>
              <a:rPr lang="en-US" sz="1400" b="1" dirty="0" smtClean="0">
                <a:latin typeface="Arial" pitchFamily="34" charset="0"/>
                <a:cs typeface="Arial" pitchFamily="34" charset="0"/>
              </a:rPr>
              <a:t> Tuna </a:t>
            </a:r>
            <a:r>
              <a:rPr lang="en-US" sz="1400" b="1" dirty="0" err="1" smtClean="0">
                <a:latin typeface="Arial" pitchFamily="34" charset="0"/>
                <a:cs typeface="Arial" pitchFamily="34" charset="0"/>
              </a:rPr>
              <a:t>Sosial</a:t>
            </a:r>
            <a:r>
              <a:rPr lang="id-ID" sz="1400" b="1" dirty="0" smtClean="0">
                <a:latin typeface="Arial" pitchFamily="34" charset="0"/>
                <a:cs typeface="Arial" pitchFamily="34" charset="0"/>
              </a:rPr>
              <a:t>.</a:t>
            </a:r>
            <a:endParaRPr lang="id-ID" sz="1400" b="1" dirty="0">
              <a:latin typeface="Arial" pitchFamily="34" charset="0"/>
              <a:cs typeface="Arial" pitchFamily="34" charset="0"/>
            </a:endParaRPr>
          </a:p>
        </p:txBody>
      </p:sp>
    </p:spTree>
    <p:extLst>
      <p:ext uri="{BB962C8B-B14F-4D97-AF65-F5344CB8AC3E}">
        <p14:creationId xmlns:p14="http://schemas.microsoft.com/office/powerpoint/2010/main" val="8376417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23" y="2127990"/>
            <a:ext cx="1791357" cy="2621069"/>
          </a:xfrm>
        </p:spPr>
        <p:txBody>
          <a:bodyPr>
            <a:noAutofit/>
          </a:bodyPr>
          <a:lstStyle/>
          <a:p>
            <a:pPr algn="ctr"/>
            <a:r>
              <a:rPr lang="en-US" sz="2000" dirty="0">
                <a:ln w="0"/>
                <a:latin typeface="Bernard MT Condensed" pitchFamily="18" charset="0"/>
              </a:rPr>
              <a:t>BAB V</a:t>
            </a:r>
            <a:br>
              <a:rPr lang="en-US" sz="2000" dirty="0">
                <a:ln w="0"/>
                <a:latin typeface="Bernard MT Condensed" pitchFamily="18" charset="0"/>
              </a:rPr>
            </a:br>
            <a:r>
              <a:rPr lang="en-US" sz="2000" dirty="0" err="1">
                <a:ln w="0"/>
                <a:latin typeface="Bernard MT Condensed" pitchFamily="18" charset="0"/>
              </a:rPr>
              <a:t>Jangkauan</a:t>
            </a:r>
            <a:r>
              <a:rPr lang="en-US" sz="2000" dirty="0">
                <a:ln w="0"/>
                <a:latin typeface="Bernard MT Condensed" pitchFamily="18" charset="0"/>
              </a:rPr>
              <a:t>, </a:t>
            </a:r>
            <a:r>
              <a:rPr lang="en-US" sz="2000" dirty="0" err="1">
                <a:ln w="0"/>
                <a:latin typeface="Bernard MT Condensed" pitchFamily="18" charset="0"/>
              </a:rPr>
              <a:t>Arah</a:t>
            </a:r>
            <a:r>
              <a:rPr lang="en-US" sz="2000" dirty="0">
                <a:ln w="0"/>
                <a:latin typeface="Bernard MT Condensed" pitchFamily="18" charset="0"/>
              </a:rPr>
              <a:t> </a:t>
            </a:r>
            <a:r>
              <a:rPr lang="en-US" sz="2000" dirty="0" err="1">
                <a:ln w="0"/>
                <a:latin typeface="Bernard MT Condensed" pitchFamily="18" charset="0"/>
              </a:rPr>
              <a:t>Pengaturan</a:t>
            </a:r>
            <a:r>
              <a:rPr lang="en-US" sz="2000" dirty="0">
                <a:ln w="0"/>
                <a:latin typeface="Bernard MT Condensed" pitchFamily="18" charset="0"/>
              </a:rPr>
              <a:t>, </a:t>
            </a:r>
            <a:r>
              <a:rPr lang="en-US" sz="2000" dirty="0" err="1">
                <a:ln w="0"/>
                <a:latin typeface="Bernard MT Condensed" pitchFamily="18" charset="0"/>
              </a:rPr>
              <a:t>dan</a:t>
            </a:r>
            <a:r>
              <a:rPr lang="en-US" sz="2000" dirty="0">
                <a:ln w="0"/>
                <a:latin typeface="Bernard MT Condensed" pitchFamily="18" charset="0"/>
              </a:rPr>
              <a:t> </a:t>
            </a:r>
            <a:br>
              <a:rPr lang="en-US" sz="2000" dirty="0">
                <a:ln w="0"/>
                <a:latin typeface="Bernard MT Condensed" pitchFamily="18" charset="0"/>
              </a:rPr>
            </a:br>
            <a:r>
              <a:rPr lang="en-US" sz="2000" dirty="0" err="1">
                <a:ln w="0"/>
                <a:latin typeface="Bernard MT Condensed" pitchFamily="18" charset="0"/>
              </a:rPr>
              <a:t>Ruang</a:t>
            </a:r>
            <a:r>
              <a:rPr lang="en-US" sz="2000" dirty="0">
                <a:ln w="0"/>
                <a:latin typeface="Bernard MT Condensed" pitchFamily="18" charset="0"/>
              </a:rPr>
              <a:t> </a:t>
            </a:r>
            <a:r>
              <a:rPr lang="en-US" sz="2000" dirty="0" err="1">
                <a:ln w="0"/>
                <a:latin typeface="Bernard MT Condensed" pitchFamily="18" charset="0"/>
              </a:rPr>
              <a:t>Lingkup</a:t>
            </a:r>
            <a:r>
              <a:rPr lang="en-US" sz="2000" dirty="0">
                <a:ln w="0"/>
                <a:latin typeface="Bernard MT Condensed" pitchFamily="18" charset="0"/>
              </a:rPr>
              <a:t> </a:t>
            </a:r>
            <a:r>
              <a:rPr lang="en-US" sz="2000" dirty="0" err="1">
                <a:ln w="0"/>
                <a:latin typeface="Bernard MT Condensed" pitchFamily="18" charset="0"/>
              </a:rPr>
              <a:t>Materi</a:t>
            </a:r>
            <a:r>
              <a:rPr lang="en-US" sz="2000" dirty="0">
                <a:ln w="0"/>
                <a:latin typeface="Bernard MT Condensed" pitchFamily="18" charset="0"/>
              </a:rPr>
              <a:t> </a:t>
            </a:r>
            <a:r>
              <a:rPr lang="en-US" sz="2000" dirty="0" err="1">
                <a:ln w="0"/>
                <a:latin typeface="Bernard MT Condensed" pitchFamily="18" charset="0"/>
              </a:rPr>
              <a:t>Muatan</a:t>
            </a:r>
            <a:r>
              <a:rPr lang="en-US" sz="2000" dirty="0">
                <a:ln w="0"/>
                <a:latin typeface="Bernard MT Condensed" pitchFamily="18" charset="0"/>
              </a:rPr>
              <a:t> </a:t>
            </a:r>
            <a:r>
              <a:rPr lang="en-US" sz="2000" dirty="0" err="1">
                <a:ln w="0"/>
                <a:latin typeface="Bernard MT Condensed" pitchFamily="18" charset="0"/>
              </a:rPr>
              <a:t>Peraturan</a:t>
            </a:r>
            <a:r>
              <a:rPr lang="en-US" sz="2000" dirty="0">
                <a:ln w="0"/>
                <a:latin typeface="Bernard MT Condensed" pitchFamily="18" charset="0"/>
              </a:rPr>
              <a:t> Daerah</a:t>
            </a:r>
          </a:p>
        </p:txBody>
      </p:sp>
      <p:sp>
        <p:nvSpPr>
          <p:cNvPr id="3" name="Content Placeholder 2"/>
          <p:cNvSpPr>
            <a:spLocks noGrp="1"/>
          </p:cNvSpPr>
          <p:nvPr>
            <p:ph idx="1"/>
          </p:nvPr>
        </p:nvSpPr>
        <p:spPr>
          <a:xfrm>
            <a:off x="1992926" y="420200"/>
            <a:ext cx="6832277" cy="6437800"/>
          </a:xfrm>
          <a:noFill/>
          <a:ln>
            <a:noFill/>
          </a:ln>
          <a:scene3d>
            <a:camera prst="orthographicFront"/>
            <a:lightRig rig="threePt" dir="t"/>
          </a:scene3d>
          <a:sp3d>
            <a:bevelT w="114300" prst="artDeco"/>
          </a:sp3d>
        </p:spPr>
        <p:txBody>
          <a:bodyPr>
            <a:noAutofit/>
          </a:bodyPr>
          <a:lstStyle/>
          <a:p>
            <a:pPr marL="0" indent="0" algn="just">
              <a:lnSpc>
                <a:spcPct val="100000"/>
              </a:lnSpc>
              <a:buNone/>
            </a:pPr>
            <a:r>
              <a:rPr lang="en-US" sz="1400" dirty="0" err="1">
                <a:ln>
                  <a:solidFill>
                    <a:schemeClr val="tx1"/>
                  </a:solidFill>
                </a:ln>
                <a:latin typeface="Arial" pitchFamily="34" charset="0"/>
                <a:cs typeface="Arial" pitchFamily="34" charset="0"/>
              </a:rPr>
              <a:t>Naskah</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Akademik</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berfungsi</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mengarahkan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ruang</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lingkup</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materi</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muatan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Peraturan</a:t>
            </a:r>
            <a:r>
              <a:rPr lang="en-US" sz="1400" dirty="0">
                <a:ln>
                  <a:solidFill>
                    <a:schemeClr val="tx1"/>
                  </a:solidFill>
                </a:ln>
                <a:latin typeface="Arial" pitchFamily="34" charset="0"/>
                <a:cs typeface="Arial" pitchFamily="34" charset="0"/>
              </a:rPr>
              <a:t> Daerah yang </a:t>
            </a:r>
            <a:r>
              <a:rPr lang="en-US" sz="1400" dirty="0" err="1">
                <a:ln>
                  <a:solidFill>
                    <a:schemeClr val="tx1"/>
                  </a:solidFill>
                </a:ln>
                <a:latin typeface="Arial" pitchFamily="34" charset="0"/>
                <a:cs typeface="Arial" pitchFamily="34" charset="0"/>
              </a:rPr>
              <a:t>akan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dibentuk</a:t>
            </a:r>
            <a:r>
              <a:rPr lang="en-US" sz="1400" dirty="0">
                <a:ln>
                  <a:solidFill>
                    <a:schemeClr val="tx1"/>
                  </a:solidFill>
                </a:ln>
                <a:latin typeface="Arial" pitchFamily="34" charset="0"/>
                <a:cs typeface="Arial" pitchFamily="34" charset="0"/>
              </a:rPr>
              <a:t> yang </a:t>
            </a:r>
            <a:r>
              <a:rPr lang="en-US" sz="1400" dirty="0" err="1">
                <a:ln>
                  <a:solidFill>
                    <a:schemeClr val="tx1"/>
                  </a:solidFill>
                </a:ln>
                <a:latin typeface="Arial" pitchFamily="34" charset="0"/>
                <a:cs typeface="Arial" pitchFamily="34" charset="0"/>
              </a:rPr>
              <a:t>terlebih</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dahulu</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merumuskan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sasaran</a:t>
            </a:r>
            <a:r>
              <a:rPr lang="en-US" sz="1400" dirty="0">
                <a:ln>
                  <a:solidFill>
                    <a:schemeClr val="tx1"/>
                  </a:solidFill>
                </a:ln>
                <a:latin typeface="Arial" pitchFamily="34" charset="0"/>
                <a:cs typeface="Arial" pitchFamily="34" charset="0"/>
              </a:rPr>
              <a:t> yang </a:t>
            </a:r>
            <a:r>
              <a:rPr lang="en-US" sz="1400" dirty="0" err="1">
                <a:ln>
                  <a:solidFill>
                    <a:schemeClr val="tx1"/>
                  </a:solidFill>
                </a:ln>
                <a:latin typeface="Arial" pitchFamily="34" charset="0"/>
                <a:cs typeface="Arial" pitchFamily="34" charset="0"/>
              </a:rPr>
              <a:t>akan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diwujudkan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arah</a:t>
            </a:r>
            <a:r>
              <a:rPr lang="en-US" sz="1400" dirty="0">
                <a:ln>
                  <a:solidFill>
                    <a:schemeClr val="tx1"/>
                  </a:solidFill>
                </a:ln>
                <a:latin typeface="Arial" pitchFamily="34" charset="0"/>
                <a:cs typeface="Arial" pitchFamily="34" charset="0"/>
              </a:rPr>
              <a:t> dan </a:t>
            </a:r>
            <a:r>
              <a:rPr lang="en-US" sz="1400" dirty="0" err="1">
                <a:ln>
                  <a:solidFill>
                    <a:schemeClr val="tx1"/>
                  </a:solidFill>
                </a:ln>
                <a:latin typeface="Arial" pitchFamily="34" charset="0"/>
                <a:cs typeface="Arial" pitchFamily="34" charset="0"/>
              </a:rPr>
              <a:t>jangkauan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pengaturan</a:t>
            </a:r>
            <a:endParaRPr lang="en-US" sz="1400" dirty="0">
              <a:ln>
                <a:solidFill>
                  <a:schemeClr val="tx1"/>
                </a:solidFill>
              </a:ln>
              <a:latin typeface="Arial" pitchFamily="34" charset="0"/>
              <a:cs typeface="Arial" pitchFamily="34" charset="0"/>
            </a:endParaRPr>
          </a:p>
          <a:p>
            <a:pPr marL="0" indent="0" algn="just">
              <a:lnSpc>
                <a:spcPct val="100000"/>
              </a:lnSpc>
              <a:buNone/>
            </a:pPr>
            <a:r>
              <a:rPr lang="en-US" sz="1400" dirty="0">
                <a:ln>
                  <a:solidFill>
                    <a:srgbClr val="FF0000"/>
                  </a:solidFill>
                </a:ln>
                <a:solidFill>
                  <a:srgbClr val="FF0000"/>
                </a:solidFill>
                <a:latin typeface="Arial" pitchFamily="34" charset="0"/>
                <a:cs typeface="Arial" pitchFamily="34" charset="0"/>
              </a:rPr>
              <a:t>SASARAN</a:t>
            </a:r>
            <a:r>
              <a:rPr lang="en-US" sz="1400" dirty="0">
                <a:ln>
                  <a:solidFill>
                    <a:schemeClr val="tx1"/>
                  </a:solidFill>
                </a:ln>
                <a:latin typeface="Arial" pitchFamily="34" charset="0"/>
                <a:cs typeface="Arial" pitchFamily="34" charset="0"/>
              </a:rPr>
              <a:t>:</a:t>
            </a:r>
          </a:p>
          <a:p>
            <a:pPr marL="0" indent="0" algn="just">
              <a:lnSpc>
                <a:spcPct val="100000"/>
              </a:lnSpc>
              <a:buNone/>
            </a:pPr>
            <a:r>
              <a:rPr lang="en-US" sz="1400" dirty="0" err="1">
                <a:ln>
                  <a:solidFill>
                    <a:schemeClr val="tx1"/>
                  </a:solidFill>
                </a:ln>
                <a:latin typeface="Arial" pitchFamily="34" charset="0"/>
                <a:cs typeface="Arial" pitchFamily="34" charset="0"/>
              </a:rPr>
              <a:t>Penghapusan</a:t>
            </a:r>
            <a:r>
              <a:rPr lang="en-US" sz="1400" dirty="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penyandang</a:t>
            </a:r>
            <a:r>
              <a:rPr lang="en-US" sz="1400" dirty="0" smtClean="0">
                <a:ln>
                  <a:solidFill>
                    <a:schemeClr val="tx1"/>
                  </a:solidFill>
                </a:ln>
                <a:latin typeface="Arial" pitchFamily="34" charset="0"/>
                <a:cs typeface="Arial" pitchFamily="34" charset="0"/>
              </a:rPr>
              <a:t> Tuna </a:t>
            </a:r>
            <a:r>
              <a:rPr lang="en-US" sz="1400" dirty="0" err="1" smtClean="0">
                <a:ln>
                  <a:solidFill>
                    <a:schemeClr val="tx1"/>
                  </a:solidFill>
                </a:ln>
                <a:latin typeface="Arial" pitchFamily="34" charset="0"/>
                <a:cs typeface="Arial" pitchFamily="34" charset="0"/>
              </a:rPr>
              <a:t>Sosial</a:t>
            </a:r>
            <a:r>
              <a:rPr lang="en-US" sz="1400" dirty="0" smtClean="0">
                <a:ln>
                  <a:solidFill>
                    <a:schemeClr val="tx1"/>
                  </a:solidFill>
                </a:ln>
                <a:latin typeface="Arial" pitchFamily="34" charset="0"/>
                <a:cs typeface="Arial" pitchFamily="34" charset="0"/>
              </a:rPr>
              <a:t> di Kota </a:t>
            </a:r>
            <a:r>
              <a:rPr lang="en-US" sz="1400" dirty="0" err="1" smtClean="0">
                <a:ln>
                  <a:solidFill>
                    <a:schemeClr val="tx1"/>
                  </a:solidFill>
                </a:ln>
                <a:latin typeface="Arial" pitchFamily="34" charset="0"/>
                <a:cs typeface="Arial" pitchFamily="34" charset="0"/>
              </a:rPr>
              <a:t>Salatiga</a:t>
            </a:r>
            <a:r>
              <a:rPr lang="en-US" sz="1400" dirty="0" smtClean="0">
                <a:ln>
                  <a:solidFill>
                    <a:schemeClr val="tx1"/>
                  </a:solidFill>
                </a:ln>
                <a:latin typeface="Arial" pitchFamily="34" charset="0"/>
                <a:cs typeface="Arial" pitchFamily="34" charset="0"/>
              </a:rPr>
              <a:t> </a:t>
            </a:r>
            <a:endParaRPr lang="en-US" sz="1400" dirty="0">
              <a:ln>
                <a:solidFill>
                  <a:schemeClr val="tx1"/>
                </a:solidFill>
              </a:ln>
              <a:latin typeface="Arial" pitchFamily="34" charset="0"/>
              <a:cs typeface="Arial" pitchFamily="34" charset="0"/>
            </a:endParaRPr>
          </a:p>
          <a:p>
            <a:pPr marL="0" indent="0" algn="just">
              <a:lnSpc>
                <a:spcPct val="100000"/>
              </a:lnSpc>
              <a:buNone/>
            </a:pPr>
            <a:r>
              <a:rPr lang="en-US" sz="1400" dirty="0">
                <a:ln>
                  <a:solidFill>
                    <a:srgbClr val="FF0000"/>
                  </a:solidFill>
                </a:ln>
                <a:solidFill>
                  <a:srgbClr val="FF0000"/>
                </a:solidFill>
                <a:latin typeface="Arial" pitchFamily="34" charset="0"/>
                <a:cs typeface="Arial" pitchFamily="34" charset="0"/>
              </a:rPr>
              <a:t>RUANG LINGKUP</a:t>
            </a:r>
            <a:r>
              <a:rPr lang="en-US" sz="1400" dirty="0">
                <a:ln>
                  <a:solidFill>
                    <a:schemeClr val="tx1"/>
                  </a:solidFill>
                </a:ln>
                <a:latin typeface="Arial" pitchFamily="34" charset="0"/>
                <a:cs typeface="Arial" pitchFamily="34" charset="0"/>
              </a:rPr>
              <a:t>:</a:t>
            </a:r>
          </a:p>
          <a:p>
            <a:pPr marL="339725" indent="-339725" algn="just">
              <a:lnSpc>
                <a:spcPct val="100000"/>
              </a:lnSpc>
              <a:buFont typeface="+mj-lt"/>
              <a:buAutoNum type="arabicPeriod"/>
            </a:pPr>
            <a:r>
              <a:rPr lang="en-US" sz="1400" dirty="0" err="1" smtClean="0">
                <a:ln>
                  <a:solidFill>
                    <a:schemeClr val="tx1"/>
                  </a:solidFill>
                </a:ln>
                <a:latin typeface="Arial" pitchFamily="34" charset="0"/>
                <a:cs typeface="Arial" pitchFamily="34" charset="0"/>
              </a:rPr>
              <a:t>Kriteria</a:t>
            </a:r>
            <a:r>
              <a:rPr lang="en-US" sz="1400" dirty="0" smtClean="0">
                <a:ln>
                  <a:solidFill>
                    <a:schemeClr val="tx1"/>
                  </a:solidFill>
                </a:ln>
                <a:latin typeface="Arial" pitchFamily="34" charset="0"/>
                <a:cs typeface="Arial" pitchFamily="34" charset="0"/>
              </a:rPr>
              <a:t> Tuna </a:t>
            </a:r>
            <a:r>
              <a:rPr lang="en-US" sz="1400" dirty="0" err="1" smtClean="0">
                <a:ln>
                  <a:solidFill>
                    <a:schemeClr val="tx1"/>
                  </a:solidFill>
                </a:ln>
                <a:latin typeface="Arial" pitchFamily="34" charset="0"/>
                <a:cs typeface="Arial" pitchFamily="34" charset="0"/>
              </a:rPr>
              <a:t>Sosial</a:t>
            </a:r>
            <a:endParaRPr lang="en-US" sz="1400" dirty="0">
              <a:ln>
                <a:solidFill>
                  <a:schemeClr val="tx1"/>
                </a:solidFill>
              </a:ln>
              <a:latin typeface="Arial" pitchFamily="34" charset="0"/>
              <a:cs typeface="Arial" pitchFamily="34" charset="0"/>
            </a:endParaRPr>
          </a:p>
          <a:p>
            <a:pPr marL="339725" indent="-339725" algn="just">
              <a:lnSpc>
                <a:spcPct val="100000"/>
              </a:lnSpc>
              <a:buFont typeface="+mj-lt"/>
              <a:buAutoNum type="arabicPeriod"/>
            </a:pPr>
            <a:r>
              <a:rPr lang="en-US" sz="1400" dirty="0" err="1" smtClean="0">
                <a:ln>
                  <a:solidFill>
                    <a:schemeClr val="tx1"/>
                  </a:solidFill>
                </a:ln>
                <a:latin typeface="Arial" pitchFamily="34" charset="0"/>
                <a:cs typeface="Arial" pitchFamily="34" charset="0"/>
              </a:rPr>
              <a:t>Penanganan</a:t>
            </a:r>
            <a:r>
              <a:rPr lang="en-US" sz="1400" dirty="0" smtClean="0">
                <a:ln>
                  <a:solidFill>
                    <a:schemeClr val="tx1"/>
                  </a:solidFill>
                </a:ln>
                <a:latin typeface="Arial" pitchFamily="34" charset="0"/>
                <a:cs typeface="Arial" pitchFamily="34" charset="0"/>
              </a:rPr>
              <a:t> Tuna </a:t>
            </a:r>
            <a:r>
              <a:rPr lang="en-US" sz="1400" dirty="0" err="1" smtClean="0">
                <a:ln>
                  <a:solidFill>
                    <a:schemeClr val="tx1"/>
                  </a:solidFill>
                </a:ln>
                <a:latin typeface="Arial" pitchFamily="34" charset="0"/>
                <a:cs typeface="Arial" pitchFamily="34" charset="0"/>
              </a:rPr>
              <a:t>Sosial</a:t>
            </a:r>
            <a:endParaRPr lang="en-US" sz="1400" dirty="0">
              <a:ln>
                <a:solidFill>
                  <a:schemeClr val="tx1"/>
                </a:solidFill>
              </a:ln>
              <a:latin typeface="Arial" pitchFamily="34" charset="0"/>
              <a:cs typeface="Arial" pitchFamily="34" charset="0"/>
            </a:endParaRPr>
          </a:p>
          <a:p>
            <a:pPr marL="339725" indent="-339725" algn="just">
              <a:lnSpc>
                <a:spcPct val="100000"/>
              </a:lnSpc>
              <a:buFont typeface="+mj-lt"/>
              <a:buAutoNum type="arabicPeriod"/>
            </a:pPr>
            <a:r>
              <a:rPr lang="en-US" sz="1400" dirty="0" err="1" smtClean="0">
                <a:ln>
                  <a:solidFill>
                    <a:schemeClr val="tx1"/>
                  </a:solidFill>
                </a:ln>
                <a:latin typeface="Arial" pitchFamily="34" charset="0"/>
                <a:cs typeface="Arial" pitchFamily="34" charset="0"/>
              </a:rPr>
              <a:t>Pemberdayaan</a:t>
            </a:r>
            <a:r>
              <a:rPr lang="en-US" sz="1400" dirty="0" smtClean="0">
                <a:ln>
                  <a:solidFill>
                    <a:schemeClr val="tx1"/>
                  </a:solidFill>
                </a:ln>
                <a:latin typeface="Arial" pitchFamily="34" charset="0"/>
                <a:cs typeface="Arial" pitchFamily="34" charset="0"/>
              </a:rPr>
              <a:t> Tuna </a:t>
            </a:r>
            <a:r>
              <a:rPr lang="en-US" sz="1400" dirty="0" err="1" smtClean="0">
                <a:ln>
                  <a:solidFill>
                    <a:schemeClr val="tx1"/>
                  </a:solidFill>
                </a:ln>
                <a:latin typeface="Arial" pitchFamily="34" charset="0"/>
                <a:cs typeface="Arial" pitchFamily="34" charset="0"/>
              </a:rPr>
              <a:t>Sosial</a:t>
            </a:r>
            <a:endParaRPr lang="en-US" sz="1400" dirty="0">
              <a:ln>
                <a:solidFill>
                  <a:schemeClr val="tx1"/>
                </a:solidFill>
              </a:ln>
              <a:latin typeface="Arial" pitchFamily="34" charset="0"/>
              <a:cs typeface="Arial" pitchFamily="34" charset="0"/>
            </a:endParaRPr>
          </a:p>
          <a:p>
            <a:pPr marL="339725" indent="-339725" algn="just">
              <a:lnSpc>
                <a:spcPct val="100000"/>
              </a:lnSpc>
              <a:buFont typeface="+mj-lt"/>
              <a:buAutoNum type="arabicPeriod"/>
            </a:pPr>
            <a:r>
              <a:rPr lang="en-US" sz="1400" dirty="0" err="1" smtClean="0">
                <a:ln>
                  <a:solidFill>
                    <a:schemeClr val="tx1"/>
                  </a:solidFill>
                </a:ln>
                <a:latin typeface="Arial" pitchFamily="34" charset="0"/>
                <a:cs typeface="Arial" pitchFamily="34" charset="0"/>
              </a:rPr>
              <a:t>Jaminan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Sosial</a:t>
            </a:r>
            <a:endParaRPr lang="en-US" sz="1400" dirty="0">
              <a:ln>
                <a:solidFill>
                  <a:schemeClr val="tx1"/>
                </a:solidFill>
              </a:ln>
              <a:latin typeface="Arial" pitchFamily="34" charset="0"/>
              <a:cs typeface="Arial" pitchFamily="34" charset="0"/>
            </a:endParaRPr>
          </a:p>
          <a:p>
            <a:pPr marL="339725" indent="-339725" algn="just">
              <a:lnSpc>
                <a:spcPct val="100000"/>
              </a:lnSpc>
              <a:buFont typeface="+mj-lt"/>
              <a:buAutoNum type="arabicPeriod"/>
            </a:pPr>
            <a:r>
              <a:rPr lang="en-US" sz="1400" dirty="0" err="1" smtClean="0">
                <a:ln>
                  <a:solidFill>
                    <a:schemeClr val="tx1"/>
                  </a:solidFill>
                </a:ln>
                <a:latin typeface="Arial" pitchFamily="34" charset="0"/>
                <a:cs typeface="Arial" pitchFamily="34" charset="0"/>
              </a:rPr>
              <a:t>Pengawasan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dan</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Pembinaan</a:t>
            </a:r>
            <a:endParaRPr lang="en-US" sz="1400" dirty="0">
              <a:ln>
                <a:solidFill>
                  <a:schemeClr val="tx1"/>
                </a:solidFill>
              </a:ln>
              <a:latin typeface="Arial" pitchFamily="34" charset="0"/>
              <a:cs typeface="Arial" pitchFamily="34" charset="0"/>
            </a:endParaRPr>
          </a:p>
          <a:p>
            <a:pPr marL="339725" indent="-339725" algn="just">
              <a:lnSpc>
                <a:spcPct val="100000"/>
              </a:lnSpc>
              <a:buFont typeface="+mj-lt"/>
              <a:buAutoNum type="arabicPeriod"/>
            </a:pPr>
            <a:r>
              <a:rPr lang="en-US" sz="1400" dirty="0" err="1" smtClean="0">
                <a:ln>
                  <a:solidFill>
                    <a:schemeClr val="tx1"/>
                  </a:solidFill>
                </a:ln>
                <a:latin typeface="Arial" pitchFamily="34" charset="0"/>
                <a:cs typeface="Arial" pitchFamily="34" charset="0"/>
              </a:rPr>
              <a:t>Partisipasi</a:t>
            </a:r>
            <a:r>
              <a:rPr lang="en-US" sz="1400" dirty="0" smtClean="0">
                <a:ln>
                  <a:solidFill>
                    <a:schemeClr val="tx1"/>
                  </a:solidFill>
                </a:ln>
                <a:latin typeface="Arial" pitchFamily="34" charset="0"/>
                <a:cs typeface="Arial" pitchFamily="34" charset="0"/>
              </a:rPr>
              <a:t> </a:t>
            </a:r>
            <a:r>
              <a:rPr lang="en-US" sz="1400" dirty="0" err="1" smtClean="0">
                <a:ln>
                  <a:solidFill>
                    <a:schemeClr val="tx1"/>
                  </a:solidFill>
                </a:ln>
                <a:latin typeface="Arial" pitchFamily="34" charset="0"/>
                <a:cs typeface="Arial" pitchFamily="34" charset="0"/>
              </a:rPr>
              <a:t>masyarakat</a:t>
            </a:r>
            <a:endParaRPr lang="en-US" sz="1400" dirty="0" smtClean="0">
              <a:ln>
                <a:solidFill>
                  <a:schemeClr val="tx1"/>
                </a:solidFill>
              </a:ln>
              <a:latin typeface="Arial" pitchFamily="34" charset="0"/>
              <a:cs typeface="Arial" pitchFamily="34" charset="0"/>
            </a:endParaRPr>
          </a:p>
          <a:p>
            <a:pPr marL="339725" indent="-339725" algn="just">
              <a:lnSpc>
                <a:spcPct val="100000"/>
              </a:lnSpc>
              <a:buFont typeface="+mj-lt"/>
              <a:buAutoNum type="arabicPeriod"/>
            </a:pPr>
            <a:r>
              <a:rPr lang="en-US" sz="1400" dirty="0" err="1" smtClean="0">
                <a:ln>
                  <a:solidFill>
                    <a:schemeClr val="tx1"/>
                  </a:solidFill>
                </a:ln>
                <a:latin typeface="Arial" pitchFamily="34" charset="0"/>
                <a:cs typeface="Arial" pitchFamily="34" charset="0"/>
              </a:rPr>
              <a:t>Larangan</a:t>
            </a:r>
            <a:endParaRPr lang="en-US" sz="1400" dirty="0">
              <a:ln>
                <a:solidFill>
                  <a:schemeClr val="tx1"/>
                </a:solidFill>
              </a:ln>
              <a:latin typeface="Arial" pitchFamily="34" charset="0"/>
              <a:cs typeface="Arial" pitchFamily="34" charset="0"/>
            </a:endParaRPr>
          </a:p>
          <a:p>
            <a:pPr marL="339725" indent="-339725" algn="just">
              <a:lnSpc>
                <a:spcPct val="100000"/>
              </a:lnSpc>
              <a:buFont typeface="+mj-lt"/>
              <a:buAutoNum type="arabicPeriod"/>
            </a:pPr>
            <a:r>
              <a:rPr lang="en-US" sz="1400" dirty="0" err="1">
                <a:ln>
                  <a:solidFill>
                    <a:schemeClr val="tx1"/>
                  </a:solidFill>
                </a:ln>
                <a:latin typeface="Arial" pitchFamily="34" charset="0"/>
                <a:cs typeface="Arial" pitchFamily="34" charset="0"/>
              </a:rPr>
              <a:t>Ketentuan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Penyidikan</a:t>
            </a:r>
            <a:endParaRPr lang="en-US" sz="1400" dirty="0">
              <a:ln>
                <a:solidFill>
                  <a:schemeClr val="tx1"/>
                </a:solidFill>
              </a:ln>
              <a:latin typeface="Arial" pitchFamily="34" charset="0"/>
              <a:cs typeface="Arial" pitchFamily="34" charset="0"/>
            </a:endParaRPr>
          </a:p>
          <a:p>
            <a:pPr marL="339725" indent="-339725" algn="just">
              <a:lnSpc>
                <a:spcPct val="100000"/>
              </a:lnSpc>
              <a:buFont typeface="+mj-lt"/>
              <a:buAutoNum type="arabicPeriod"/>
            </a:pPr>
            <a:r>
              <a:rPr lang="en-US" sz="1400" dirty="0" err="1">
                <a:ln>
                  <a:solidFill>
                    <a:schemeClr val="tx1"/>
                  </a:solidFill>
                </a:ln>
                <a:latin typeface="Arial" pitchFamily="34" charset="0"/>
                <a:cs typeface="Arial" pitchFamily="34" charset="0"/>
              </a:rPr>
              <a:t>Ketentuan</a:t>
            </a:r>
            <a:r>
              <a:rPr lang="en-US" sz="1400" dirty="0">
                <a:ln>
                  <a:solidFill>
                    <a:schemeClr val="tx1"/>
                  </a:solidFill>
                </a:ln>
                <a:latin typeface="Arial" pitchFamily="34" charset="0"/>
                <a:cs typeface="Arial" pitchFamily="34" charset="0"/>
              </a:rPr>
              <a:t> </a:t>
            </a:r>
            <a:r>
              <a:rPr lang="en-US" sz="1400" dirty="0" err="1">
                <a:ln>
                  <a:solidFill>
                    <a:schemeClr val="tx1"/>
                  </a:solidFill>
                </a:ln>
                <a:latin typeface="Arial" pitchFamily="34" charset="0"/>
                <a:cs typeface="Arial" pitchFamily="34" charset="0"/>
              </a:rPr>
              <a:t>Pidana</a:t>
            </a:r>
            <a:endParaRPr lang="en-US" sz="1400" dirty="0">
              <a:ln>
                <a:solidFill>
                  <a:schemeClr val="tx1"/>
                </a:solidFill>
              </a:ln>
              <a:latin typeface="Arial" pitchFamily="34" charset="0"/>
              <a:cs typeface="Arial" pitchFamily="34" charset="0"/>
            </a:endParaRPr>
          </a:p>
          <a:p>
            <a:pPr marL="0" indent="0" algn="just">
              <a:lnSpc>
                <a:spcPct val="100000"/>
              </a:lnSpc>
              <a:buNone/>
            </a:pPr>
            <a:endParaRPr lang="en-US" sz="1400" dirty="0">
              <a:ln>
                <a:solidFill>
                  <a:schemeClr val="tx1"/>
                </a:solidFill>
              </a:ln>
              <a:latin typeface="Arial" pitchFamily="34" charset="0"/>
              <a:cs typeface="Arial" pitchFamily="34" charset="0"/>
            </a:endParaRPr>
          </a:p>
        </p:txBody>
      </p:sp>
      <p:cxnSp>
        <p:nvCxnSpPr>
          <p:cNvPr id="7" name="Straight Connector 6">
            <a:extLst>
              <a:ext uri="{FF2B5EF4-FFF2-40B4-BE49-F238E27FC236}">
                <a16:creationId xmlns:a16="http://schemas.microsoft.com/office/drawing/2014/main" xmlns="" id="{101E108A-1EDF-4298-BAD1-5B60511BF109}"/>
              </a:ext>
            </a:extLst>
          </p:cNvPr>
          <p:cNvCxnSpPr/>
          <p:nvPr/>
        </p:nvCxnSpPr>
        <p:spPr>
          <a:xfrm>
            <a:off x="1390533" y="3429000"/>
            <a:ext cx="4797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44DF04A2-1AFF-4190-B3B9-F6A004871758}"/>
              </a:ext>
            </a:extLst>
          </p:cNvPr>
          <p:cNvCxnSpPr>
            <a:cxnSpLocks/>
          </p:cNvCxnSpPr>
          <p:nvPr/>
        </p:nvCxnSpPr>
        <p:spPr>
          <a:xfrm>
            <a:off x="1870280" y="571808"/>
            <a:ext cx="0" cy="58356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xmlns="" id="{99F53F73-66F7-4B0A-9E51-128825FB6DC5}"/>
              </a:ext>
            </a:extLst>
          </p:cNvPr>
          <p:cNvSpPr/>
          <p:nvPr/>
        </p:nvSpPr>
        <p:spPr>
          <a:xfrm>
            <a:off x="2057402" y="5210362"/>
            <a:ext cx="6703326" cy="1384995"/>
          </a:xfrm>
          <a:prstGeom prst="rect">
            <a:avLst/>
          </a:prstGeom>
        </p:spPr>
        <p:txBody>
          <a:bodyPr wrap="square">
            <a:spAutoFit/>
          </a:bodyPr>
          <a:lstStyle/>
          <a:p>
            <a:pPr algn="just"/>
            <a:r>
              <a:rPr lang="id-ID" sz="1400" b="1" dirty="0">
                <a:solidFill>
                  <a:srgbClr val="FF0000"/>
                </a:solidFill>
                <a:latin typeface="Arial" pitchFamily="34" charset="0"/>
                <a:cs typeface="Arial" pitchFamily="34" charset="0"/>
              </a:rPr>
              <a:t>JANGKAUAN</a:t>
            </a:r>
            <a:r>
              <a:rPr lang="id-ID" sz="1400" dirty="0">
                <a:latin typeface="Arial" pitchFamily="34" charset="0"/>
                <a:cs typeface="Arial" pitchFamily="34" charset="0"/>
              </a:rPr>
              <a:t>:</a:t>
            </a:r>
          </a:p>
          <a:p>
            <a:pPr algn="just"/>
            <a:r>
              <a:rPr lang="id-ID" sz="1400" b="1" dirty="0">
                <a:latin typeface="Arial" pitchFamily="34" charset="0"/>
                <a:cs typeface="Arial" pitchFamily="34" charset="0"/>
              </a:rPr>
              <a:t>Perda baru akan mewujudkan kepastian hukum dan keadilan dalam </a:t>
            </a:r>
            <a:r>
              <a:rPr lang="en-US" sz="1400" b="1" dirty="0" err="1" smtClean="0">
                <a:latin typeface="Arial" pitchFamily="34" charset="0"/>
                <a:cs typeface="Arial" pitchFamily="34" charset="0"/>
              </a:rPr>
              <a:t>penyelenggaraan</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tertib</a:t>
            </a:r>
            <a:r>
              <a:rPr lang="en-US" sz="1400" b="1" dirty="0" smtClean="0">
                <a:latin typeface="Arial" pitchFamily="34" charset="0"/>
                <a:cs typeface="Arial" pitchFamily="34" charset="0"/>
              </a:rPr>
              <a:t> Tuna </a:t>
            </a:r>
            <a:r>
              <a:rPr lang="en-US" sz="1400" b="1" dirty="0" err="1" smtClean="0">
                <a:latin typeface="Arial" pitchFamily="34" charset="0"/>
                <a:cs typeface="Arial" pitchFamily="34" charset="0"/>
              </a:rPr>
              <a:t>Sosial</a:t>
            </a:r>
            <a:endParaRPr lang="id-ID" sz="1400" b="1" dirty="0">
              <a:latin typeface="Arial" pitchFamily="34" charset="0"/>
              <a:cs typeface="Arial" pitchFamily="34" charset="0"/>
            </a:endParaRPr>
          </a:p>
          <a:p>
            <a:pPr algn="just"/>
            <a:r>
              <a:rPr lang="id-ID" sz="1400" b="1" dirty="0">
                <a:solidFill>
                  <a:srgbClr val="FF0000"/>
                </a:solidFill>
                <a:latin typeface="Arial" pitchFamily="34" charset="0"/>
                <a:cs typeface="Arial" pitchFamily="34" charset="0"/>
              </a:rPr>
              <a:t>ARAH PENGATURAN</a:t>
            </a:r>
            <a:r>
              <a:rPr lang="id-ID" sz="1400" dirty="0">
                <a:latin typeface="Arial" pitchFamily="34" charset="0"/>
                <a:cs typeface="Arial" pitchFamily="34" charset="0"/>
              </a:rPr>
              <a:t>:</a:t>
            </a:r>
          </a:p>
          <a:p>
            <a:pPr algn="just"/>
            <a:r>
              <a:rPr lang="id-ID" sz="1400" b="1" dirty="0">
                <a:latin typeface="Arial" pitchFamily="34" charset="0"/>
                <a:cs typeface="Arial" pitchFamily="34" charset="0"/>
              </a:rPr>
              <a:t>Memberikan </a:t>
            </a:r>
            <a:r>
              <a:rPr lang="en-US" sz="1400" b="1" dirty="0" err="1">
                <a:latin typeface="Arial" pitchFamily="34" charset="0"/>
                <a:cs typeface="Arial" pitchFamily="34" charset="0"/>
              </a:rPr>
              <a:t>pedoman</a:t>
            </a:r>
            <a:r>
              <a:rPr lang="en-US" sz="1400" b="1" dirty="0">
                <a:latin typeface="Arial" pitchFamily="34" charset="0"/>
                <a:cs typeface="Arial" pitchFamily="34" charset="0"/>
              </a:rPr>
              <a:t> </a:t>
            </a:r>
            <a:r>
              <a:rPr lang="en-US" sz="1400" b="1" dirty="0" err="1">
                <a:latin typeface="Arial" pitchFamily="34" charset="0"/>
                <a:cs typeface="Arial" pitchFamily="34" charset="0"/>
              </a:rPr>
              <a:t>bagi</a:t>
            </a:r>
            <a:r>
              <a:rPr lang="en-US" sz="1400" b="1" dirty="0">
                <a:latin typeface="Arial" pitchFamily="34" charset="0"/>
                <a:cs typeface="Arial" pitchFamily="34" charset="0"/>
              </a:rPr>
              <a:t> </a:t>
            </a:r>
            <a:r>
              <a:rPr lang="en-US" sz="1400" b="1" dirty="0" err="1">
                <a:latin typeface="Arial" pitchFamily="34" charset="0"/>
                <a:cs typeface="Arial" pitchFamily="34" charset="0"/>
              </a:rPr>
              <a:t>Pemerintah</a:t>
            </a:r>
            <a:r>
              <a:rPr lang="en-US" sz="1400" b="1" dirty="0">
                <a:latin typeface="Arial" pitchFamily="34" charset="0"/>
                <a:cs typeface="Arial" pitchFamily="34" charset="0"/>
              </a:rPr>
              <a:t> Daerah dan Masyarakat </a:t>
            </a:r>
            <a:r>
              <a:rPr lang="en-US" sz="1400" b="1" dirty="0" err="1">
                <a:latin typeface="Arial" pitchFamily="34" charset="0"/>
                <a:cs typeface="Arial" pitchFamily="34" charset="0"/>
              </a:rPr>
              <a:t>dalam</a:t>
            </a:r>
            <a:r>
              <a:rPr lang="en-US" sz="1400" b="1" dirty="0">
                <a:latin typeface="Arial" pitchFamily="34" charset="0"/>
                <a:cs typeface="Arial" pitchFamily="34" charset="0"/>
              </a:rPr>
              <a:t> </a:t>
            </a:r>
            <a:r>
              <a:rPr lang="en-US" sz="1400" b="1" dirty="0" err="1" smtClean="0">
                <a:latin typeface="Arial" pitchFamily="34" charset="0"/>
                <a:cs typeface="Arial" pitchFamily="34" charset="0"/>
              </a:rPr>
              <a:t>penyelenggaraan</a:t>
            </a:r>
            <a:r>
              <a:rPr lang="en-US" sz="1400" b="1" dirty="0" smtClean="0">
                <a:latin typeface="Arial" pitchFamily="34" charset="0"/>
                <a:cs typeface="Arial" pitchFamily="34" charset="0"/>
              </a:rPr>
              <a:t> </a:t>
            </a:r>
            <a:r>
              <a:rPr lang="en-US" sz="1400" b="1" dirty="0" err="1" smtClean="0">
                <a:latin typeface="Arial" pitchFamily="34" charset="0"/>
                <a:cs typeface="Arial" pitchFamily="34" charset="0"/>
              </a:rPr>
              <a:t>tertib</a:t>
            </a:r>
            <a:r>
              <a:rPr lang="en-US" sz="1400" b="1" dirty="0" smtClean="0">
                <a:latin typeface="Arial" pitchFamily="34" charset="0"/>
                <a:cs typeface="Arial" pitchFamily="34" charset="0"/>
              </a:rPr>
              <a:t> Tuna </a:t>
            </a:r>
            <a:r>
              <a:rPr lang="en-US" sz="1400" b="1" dirty="0" err="1" smtClean="0">
                <a:latin typeface="Arial" pitchFamily="34" charset="0"/>
                <a:cs typeface="Arial" pitchFamily="34" charset="0"/>
              </a:rPr>
              <a:t>Sosial</a:t>
            </a:r>
            <a:r>
              <a:rPr lang="en-US" sz="1400" b="1" dirty="0" smtClean="0">
                <a:latin typeface="Arial" pitchFamily="34" charset="0"/>
                <a:cs typeface="Arial" pitchFamily="34" charset="0"/>
              </a:rPr>
              <a:t>.</a:t>
            </a:r>
            <a:endParaRPr lang="id-ID" sz="1400" b="1" dirty="0">
              <a:latin typeface="Arial" pitchFamily="34" charset="0"/>
              <a:cs typeface="Arial" pitchFamily="34" charset="0"/>
            </a:endParaRPr>
          </a:p>
        </p:txBody>
      </p:sp>
    </p:spTree>
    <p:extLst>
      <p:ext uri="{BB962C8B-B14F-4D97-AF65-F5344CB8AC3E}">
        <p14:creationId xmlns:p14="http://schemas.microsoft.com/office/powerpoint/2010/main" val="186253150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xmlns="" id="{98FF85B7-BAAE-4A6B-905C-6FB58E9B884E}"/>
              </a:ext>
            </a:extLst>
          </p:cNvPr>
          <p:cNvSpPr>
            <a:spLocks noGrp="1"/>
          </p:cNvSpPr>
          <p:nvPr>
            <p:ph sz="half" idx="2"/>
          </p:nvPr>
        </p:nvSpPr>
        <p:spPr>
          <a:xfrm>
            <a:off x="685800" y="359116"/>
            <a:ext cx="4114800" cy="5973104"/>
          </a:xfrm>
          <a:ln>
            <a:noFill/>
          </a:ln>
        </p:spPr>
        <p:txBody>
          <a:bodyPr>
            <a:noAutofit/>
          </a:bodyPr>
          <a:lstStyle/>
          <a:p>
            <a:pPr marL="0" indent="0">
              <a:lnSpc>
                <a:spcPct val="100000"/>
              </a:lnSpc>
              <a:buNone/>
            </a:pPr>
            <a:r>
              <a:rPr lang="en-US" sz="1600" dirty="0" smtClean="0">
                <a:ln>
                  <a:solidFill>
                    <a:srgbClr val="FF0000"/>
                  </a:solidFill>
                </a:ln>
                <a:solidFill>
                  <a:srgbClr val="FF0000"/>
                </a:solidFill>
              </a:rPr>
              <a:t>KONSEP </a:t>
            </a:r>
          </a:p>
          <a:p>
            <a:pPr marL="0" indent="0">
              <a:lnSpc>
                <a:spcPct val="100000"/>
              </a:lnSpc>
              <a:buNone/>
            </a:pPr>
            <a:r>
              <a:rPr lang="en-US" sz="1600" dirty="0" smtClean="0">
                <a:ln>
                  <a:solidFill>
                    <a:srgbClr val="FF0000"/>
                  </a:solidFill>
                </a:ln>
                <a:solidFill>
                  <a:srgbClr val="FF0000"/>
                </a:solidFill>
              </a:rPr>
              <a:t>STRUKTUR </a:t>
            </a:r>
            <a:r>
              <a:rPr lang="en-US" sz="1600" dirty="0">
                <a:ln>
                  <a:solidFill>
                    <a:srgbClr val="FF0000"/>
                  </a:solidFill>
                </a:ln>
                <a:solidFill>
                  <a:srgbClr val="FF0000"/>
                </a:solidFill>
              </a:rPr>
              <a:t>MUATAN MATERI</a:t>
            </a:r>
          </a:p>
          <a:p>
            <a:pPr marL="0" indent="0">
              <a:lnSpc>
                <a:spcPct val="100000"/>
              </a:lnSpc>
              <a:buNone/>
            </a:pPr>
            <a:endParaRPr lang="en-US" sz="1600" dirty="0">
              <a:ln>
                <a:solidFill>
                  <a:srgbClr val="FF0000"/>
                </a:solidFill>
              </a:ln>
              <a:solidFill>
                <a:srgbClr val="FF0000"/>
              </a:solidFill>
            </a:endParaRPr>
          </a:p>
          <a:p>
            <a:pPr>
              <a:lnSpc>
                <a:spcPct val="100000"/>
              </a:lnSpc>
              <a:spcBef>
                <a:spcPts val="0"/>
              </a:spcBef>
              <a:buFont typeface="Wingdings" panose="05000000000000000000" pitchFamily="2" charset="2"/>
              <a:buChar char="§"/>
            </a:pPr>
            <a:r>
              <a:rPr lang="en-US" sz="1600" dirty="0"/>
              <a:t>BAB I KETENTUAN UMUM</a:t>
            </a:r>
          </a:p>
          <a:p>
            <a:pPr marL="457200" indent="-223838">
              <a:lnSpc>
                <a:spcPct val="100000"/>
              </a:lnSpc>
              <a:spcBef>
                <a:spcPts val="0"/>
              </a:spcBef>
              <a:buFont typeface="Wingdings" panose="05000000000000000000" pitchFamily="2" charset="2"/>
              <a:buChar char="v"/>
            </a:pPr>
            <a:r>
              <a:rPr lang="en-US" sz="1600" dirty="0" err="1" smtClean="0"/>
              <a:t>Pengertian</a:t>
            </a:r>
            <a:r>
              <a:rPr lang="en-US" sz="1600" dirty="0" smtClean="0"/>
              <a:t> </a:t>
            </a:r>
            <a:r>
              <a:rPr lang="en-US" sz="1600" dirty="0" err="1" smtClean="0"/>
              <a:t>atau</a:t>
            </a:r>
            <a:r>
              <a:rPr lang="en-US" sz="1600" dirty="0" smtClean="0"/>
              <a:t> </a:t>
            </a:r>
            <a:r>
              <a:rPr lang="en-US" sz="1600" dirty="0" err="1" smtClean="0"/>
              <a:t>sinonim</a:t>
            </a:r>
            <a:r>
              <a:rPr lang="en-US" sz="1600" dirty="0" smtClean="0"/>
              <a:t> </a:t>
            </a:r>
            <a:r>
              <a:rPr lang="en-US" sz="1600" dirty="0" err="1" smtClean="0"/>
              <a:t>atau</a:t>
            </a:r>
            <a:r>
              <a:rPr lang="en-US" sz="1600" dirty="0" smtClean="0"/>
              <a:t> </a:t>
            </a:r>
            <a:r>
              <a:rPr lang="en-US" sz="1600" dirty="0" err="1" smtClean="0"/>
              <a:t>singkatan</a:t>
            </a:r>
            <a:endParaRPr lang="en-US" sz="1600" dirty="0"/>
          </a:p>
          <a:p>
            <a:pPr>
              <a:lnSpc>
                <a:spcPct val="100000"/>
              </a:lnSpc>
              <a:spcBef>
                <a:spcPts val="0"/>
              </a:spcBef>
              <a:buFont typeface="Wingdings" panose="05000000000000000000" pitchFamily="2" charset="2"/>
              <a:buChar char="§"/>
            </a:pPr>
            <a:r>
              <a:rPr lang="en-US" sz="1600" dirty="0"/>
              <a:t>Bab II ASAS, MAKSUD, TUJUAN DAN RUANG LINGKUP</a:t>
            </a:r>
          </a:p>
          <a:p>
            <a:pPr marL="457200" indent="-223838">
              <a:lnSpc>
                <a:spcPct val="100000"/>
              </a:lnSpc>
              <a:spcBef>
                <a:spcPts val="0"/>
              </a:spcBef>
              <a:buFont typeface="Wingdings" panose="05000000000000000000" pitchFamily="2" charset="2"/>
              <a:buChar char="v"/>
            </a:pPr>
            <a:r>
              <a:rPr lang="en-US" sz="1600" dirty="0" err="1"/>
              <a:t>Asas</a:t>
            </a:r>
            <a:endParaRPr lang="en-US" sz="1600" dirty="0"/>
          </a:p>
          <a:p>
            <a:pPr marL="457200" indent="-223838">
              <a:lnSpc>
                <a:spcPct val="100000"/>
              </a:lnSpc>
              <a:spcBef>
                <a:spcPts val="0"/>
              </a:spcBef>
              <a:buFont typeface="Wingdings" panose="05000000000000000000" pitchFamily="2" charset="2"/>
              <a:buChar char="v"/>
            </a:pPr>
            <a:r>
              <a:rPr lang="en-US" sz="1600" dirty="0" err="1"/>
              <a:t>Maksud</a:t>
            </a:r>
            <a:endParaRPr lang="en-US" sz="1600" dirty="0"/>
          </a:p>
          <a:p>
            <a:pPr marL="457200" indent="-223838">
              <a:lnSpc>
                <a:spcPct val="100000"/>
              </a:lnSpc>
              <a:spcBef>
                <a:spcPts val="0"/>
              </a:spcBef>
              <a:buFont typeface="Wingdings" panose="05000000000000000000" pitchFamily="2" charset="2"/>
              <a:buChar char="v"/>
            </a:pPr>
            <a:r>
              <a:rPr lang="en-US" sz="1600" dirty="0" err="1"/>
              <a:t>Tujuan</a:t>
            </a:r>
            <a:endParaRPr lang="en-US" sz="1600" dirty="0"/>
          </a:p>
          <a:p>
            <a:pPr>
              <a:lnSpc>
                <a:spcPct val="100000"/>
              </a:lnSpc>
              <a:spcBef>
                <a:spcPts val="0"/>
              </a:spcBef>
              <a:buFont typeface="Wingdings" panose="05000000000000000000" pitchFamily="2" charset="2"/>
              <a:buChar char="§"/>
            </a:pPr>
            <a:r>
              <a:rPr lang="en-US" sz="1600" dirty="0"/>
              <a:t>BAB III RUANG LINGKUP</a:t>
            </a:r>
          </a:p>
          <a:p>
            <a:pPr>
              <a:lnSpc>
                <a:spcPct val="100000"/>
              </a:lnSpc>
              <a:spcBef>
                <a:spcPts val="0"/>
              </a:spcBef>
              <a:buFont typeface="Wingdings" panose="05000000000000000000" pitchFamily="2" charset="2"/>
              <a:buChar char="§"/>
            </a:pPr>
            <a:r>
              <a:rPr lang="en-US" sz="1600" dirty="0"/>
              <a:t>BAB IV </a:t>
            </a:r>
            <a:r>
              <a:rPr lang="en-US" sz="1600" dirty="0" smtClean="0"/>
              <a:t>KRITERIA TUNA SOSIAL</a:t>
            </a:r>
            <a:endParaRPr lang="en-US" sz="1600" dirty="0"/>
          </a:p>
          <a:p>
            <a:pPr marL="457200" indent="-222250">
              <a:lnSpc>
                <a:spcPct val="100000"/>
              </a:lnSpc>
              <a:spcBef>
                <a:spcPts val="0"/>
              </a:spcBef>
              <a:buFont typeface="Wingdings" panose="05000000000000000000" pitchFamily="2" charset="2"/>
              <a:buChar char="v"/>
            </a:pPr>
            <a:r>
              <a:rPr lang="en-US" sz="1600" dirty="0" err="1"/>
              <a:t>Pengemis</a:t>
            </a:r>
            <a:endParaRPr lang="en-US" sz="1600" dirty="0"/>
          </a:p>
          <a:p>
            <a:pPr marL="457200" indent="-222250">
              <a:lnSpc>
                <a:spcPct val="100000"/>
              </a:lnSpc>
              <a:spcBef>
                <a:spcPts val="0"/>
              </a:spcBef>
              <a:buFont typeface="Wingdings" panose="05000000000000000000" pitchFamily="2" charset="2"/>
              <a:buChar char="v"/>
            </a:pPr>
            <a:r>
              <a:rPr lang="en-US" sz="1600" dirty="0" err="1" smtClean="0"/>
              <a:t>Gelandangan</a:t>
            </a:r>
            <a:endParaRPr lang="en-US" sz="1600" dirty="0" smtClean="0"/>
          </a:p>
          <a:p>
            <a:pPr marL="457200" indent="-222250">
              <a:lnSpc>
                <a:spcPct val="100000"/>
              </a:lnSpc>
              <a:spcBef>
                <a:spcPts val="0"/>
              </a:spcBef>
              <a:buFont typeface="Wingdings" panose="05000000000000000000" pitchFamily="2" charset="2"/>
              <a:buChar char="v"/>
            </a:pPr>
            <a:r>
              <a:rPr lang="en-US" sz="1600" dirty="0" err="1" smtClean="0"/>
              <a:t>Prostitusi</a:t>
            </a:r>
            <a:endParaRPr lang="en-US" sz="1600" dirty="0" smtClean="0"/>
          </a:p>
          <a:p>
            <a:pPr marL="457200" indent="-222250">
              <a:lnSpc>
                <a:spcPct val="100000"/>
              </a:lnSpc>
              <a:spcBef>
                <a:spcPts val="0"/>
              </a:spcBef>
              <a:buFont typeface="Wingdings" panose="05000000000000000000" pitchFamily="2" charset="2"/>
              <a:buChar char="v"/>
            </a:pPr>
            <a:r>
              <a:rPr lang="en-US" sz="1600" dirty="0" err="1" smtClean="0"/>
              <a:t>Anak</a:t>
            </a:r>
            <a:r>
              <a:rPr lang="en-US" sz="1600" dirty="0" smtClean="0"/>
              <a:t> </a:t>
            </a:r>
            <a:r>
              <a:rPr lang="en-US" sz="1600" dirty="0" err="1" smtClean="0"/>
              <a:t>Jalanan</a:t>
            </a:r>
            <a:endParaRPr lang="en-US" sz="1600" dirty="0" smtClean="0"/>
          </a:p>
          <a:p>
            <a:pPr marL="457200" indent="-222250">
              <a:lnSpc>
                <a:spcPct val="100000"/>
              </a:lnSpc>
              <a:spcBef>
                <a:spcPts val="0"/>
              </a:spcBef>
              <a:buFont typeface="Wingdings" panose="05000000000000000000" pitchFamily="2" charset="2"/>
              <a:buChar char="v"/>
            </a:pPr>
            <a:r>
              <a:rPr lang="en-US" sz="1600" dirty="0" err="1" smtClean="0"/>
              <a:t>Perjudian</a:t>
            </a:r>
            <a:endParaRPr lang="en-US" sz="1600" dirty="0" smtClean="0"/>
          </a:p>
          <a:p>
            <a:pPr marL="457200" indent="-222250">
              <a:lnSpc>
                <a:spcPct val="100000"/>
              </a:lnSpc>
              <a:spcBef>
                <a:spcPts val="0"/>
              </a:spcBef>
              <a:buFont typeface="Wingdings" panose="05000000000000000000" pitchFamily="2" charset="2"/>
              <a:buChar char="v"/>
            </a:pPr>
            <a:r>
              <a:rPr lang="en-US" sz="1600" dirty="0" err="1" smtClean="0"/>
              <a:t>pengamen</a:t>
            </a:r>
            <a:endParaRPr lang="en-US" sz="1600" dirty="0"/>
          </a:p>
          <a:p>
            <a:pPr>
              <a:lnSpc>
                <a:spcPct val="100000"/>
              </a:lnSpc>
              <a:spcBef>
                <a:spcPts val="0"/>
              </a:spcBef>
              <a:buFont typeface="Wingdings" panose="05000000000000000000" pitchFamily="2" charset="2"/>
              <a:buChar char="§"/>
            </a:pPr>
            <a:r>
              <a:rPr lang="en-US" sz="1600" dirty="0"/>
              <a:t>BAB V </a:t>
            </a:r>
            <a:r>
              <a:rPr lang="en-US" sz="1600" dirty="0" smtClean="0"/>
              <a:t>PENANGANAN TUNA SOSIAL</a:t>
            </a:r>
            <a:endParaRPr lang="en-US" sz="1600" dirty="0"/>
          </a:p>
          <a:p>
            <a:pPr marL="457200" indent="-280988">
              <a:lnSpc>
                <a:spcPct val="100000"/>
              </a:lnSpc>
              <a:spcBef>
                <a:spcPts val="0"/>
              </a:spcBef>
              <a:buFont typeface="Wingdings" panose="05000000000000000000" pitchFamily="2" charset="2"/>
              <a:buChar char="v"/>
            </a:pPr>
            <a:r>
              <a:rPr lang="en-US" sz="1600" dirty="0" err="1"/>
              <a:t>Umum</a:t>
            </a:r>
            <a:r>
              <a:rPr lang="en-US" sz="1600" dirty="0"/>
              <a:t> </a:t>
            </a:r>
          </a:p>
          <a:p>
            <a:pPr marL="457200" indent="-280988">
              <a:lnSpc>
                <a:spcPct val="100000"/>
              </a:lnSpc>
              <a:spcBef>
                <a:spcPts val="0"/>
              </a:spcBef>
              <a:buFont typeface="Wingdings" panose="05000000000000000000" pitchFamily="2" charset="2"/>
              <a:buChar char="v"/>
            </a:pPr>
            <a:r>
              <a:rPr lang="en-US" sz="1600" dirty="0"/>
              <a:t>Usaha </a:t>
            </a:r>
            <a:r>
              <a:rPr lang="en-US" sz="1600" dirty="0" err="1"/>
              <a:t>Preventif</a:t>
            </a:r>
            <a:endParaRPr lang="en-US" sz="1600" dirty="0"/>
          </a:p>
          <a:p>
            <a:pPr marL="457200" indent="-280988">
              <a:lnSpc>
                <a:spcPct val="100000"/>
              </a:lnSpc>
              <a:spcBef>
                <a:spcPts val="0"/>
              </a:spcBef>
              <a:buFont typeface="Wingdings" panose="05000000000000000000" pitchFamily="2" charset="2"/>
              <a:buChar char="v"/>
            </a:pPr>
            <a:r>
              <a:rPr lang="en-US" sz="1600" dirty="0"/>
              <a:t>Usaha </a:t>
            </a:r>
            <a:r>
              <a:rPr lang="en-US" sz="1600" dirty="0" err="1"/>
              <a:t>Represif</a:t>
            </a:r>
            <a:endParaRPr lang="en-US" sz="1600" dirty="0"/>
          </a:p>
          <a:p>
            <a:pPr marL="457200" indent="-280988">
              <a:lnSpc>
                <a:spcPct val="100000"/>
              </a:lnSpc>
              <a:spcBef>
                <a:spcPts val="0"/>
              </a:spcBef>
              <a:buFont typeface="Wingdings" panose="05000000000000000000" pitchFamily="2" charset="2"/>
              <a:buChar char="v"/>
            </a:pPr>
            <a:r>
              <a:rPr lang="en-US" sz="1600" dirty="0"/>
              <a:t>Usaha </a:t>
            </a:r>
            <a:r>
              <a:rPr lang="en-US" sz="1600" dirty="0" err="1"/>
              <a:t>Rehabilitasi</a:t>
            </a:r>
            <a:r>
              <a:rPr lang="en-US" sz="1600" dirty="0"/>
              <a:t> </a:t>
            </a:r>
            <a:r>
              <a:rPr lang="en-US" sz="1600" dirty="0" err="1"/>
              <a:t>Sosial</a:t>
            </a:r>
            <a:endParaRPr lang="en-US" sz="1600" dirty="0"/>
          </a:p>
          <a:p>
            <a:pPr marL="457200" indent="-280988">
              <a:lnSpc>
                <a:spcPct val="100000"/>
              </a:lnSpc>
              <a:spcBef>
                <a:spcPts val="0"/>
              </a:spcBef>
              <a:buFont typeface="Wingdings" panose="05000000000000000000" pitchFamily="2" charset="2"/>
              <a:buChar char="v"/>
            </a:pPr>
            <a:r>
              <a:rPr lang="en-US" sz="1600" dirty="0"/>
              <a:t>Usaha </a:t>
            </a:r>
            <a:r>
              <a:rPr lang="en-US" sz="1600" dirty="0" err="1"/>
              <a:t>Reintegrasi</a:t>
            </a:r>
            <a:r>
              <a:rPr lang="en-US" sz="1600" dirty="0"/>
              <a:t> </a:t>
            </a:r>
            <a:r>
              <a:rPr lang="en-US" sz="1600" dirty="0" err="1" smtClean="0"/>
              <a:t>Sosial</a:t>
            </a:r>
            <a:endParaRPr lang="en-US" sz="1600" dirty="0"/>
          </a:p>
        </p:txBody>
      </p:sp>
      <p:sp>
        <p:nvSpPr>
          <p:cNvPr id="3" name="Content Placeholder 3">
            <a:extLst>
              <a:ext uri="{FF2B5EF4-FFF2-40B4-BE49-F238E27FC236}">
                <a16:creationId xmlns:a16="http://schemas.microsoft.com/office/drawing/2014/main" xmlns="" id="{98FF85B7-BAAE-4A6B-905C-6FB58E9B884E}"/>
              </a:ext>
            </a:extLst>
          </p:cNvPr>
          <p:cNvSpPr>
            <a:spLocks noGrp="1"/>
          </p:cNvSpPr>
          <p:nvPr>
            <p:ph sz="half" idx="2"/>
          </p:nvPr>
        </p:nvSpPr>
        <p:spPr>
          <a:xfrm>
            <a:off x="5193030" y="1033486"/>
            <a:ext cx="3482340" cy="5218724"/>
          </a:xfrm>
          <a:ln>
            <a:noFill/>
          </a:ln>
        </p:spPr>
        <p:txBody>
          <a:bodyPr>
            <a:noAutofit/>
          </a:bodyPr>
          <a:lstStyle/>
          <a:p>
            <a:pPr marL="0" indent="0">
              <a:lnSpc>
                <a:spcPct val="100000"/>
              </a:lnSpc>
              <a:buNone/>
            </a:pPr>
            <a:endParaRPr lang="en-US" sz="1600" dirty="0">
              <a:ln>
                <a:solidFill>
                  <a:srgbClr val="FF0000"/>
                </a:solidFill>
              </a:ln>
              <a:solidFill>
                <a:srgbClr val="FF0000"/>
              </a:solidFill>
            </a:endParaRPr>
          </a:p>
          <a:p>
            <a:pPr marL="0" indent="0">
              <a:lnSpc>
                <a:spcPct val="100000"/>
              </a:lnSpc>
              <a:buNone/>
            </a:pPr>
            <a:endParaRPr lang="en-US" sz="1600" dirty="0">
              <a:ln>
                <a:solidFill>
                  <a:srgbClr val="FF0000"/>
                </a:solidFill>
              </a:ln>
              <a:solidFill>
                <a:srgbClr val="FF0000"/>
              </a:solidFill>
            </a:endParaRPr>
          </a:p>
          <a:p>
            <a:pPr>
              <a:lnSpc>
                <a:spcPct val="100000"/>
              </a:lnSpc>
              <a:spcBef>
                <a:spcPts val="0"/>
              </a:spcBef>
              <a:buFont typeface="Wingdings" panose="05000000000000000000" pitchFamily="2" charset="2"/>
              <a:buChar char="§"/>
            </a:pPr>
            <a:r>
              <a:rPr lang="en-US" sz="1600" dirty="0" smtClean="0"/>
              <a:t>BAB VI PEMBERDAYAAN </a:t>
            </a:r>
          </a:p>
          <a:p>
            <a:pPr>
              <a:lnSpc>
                <a:spcPct val="100000"/>
              </a:lnSpc>
              <a:spcBef>
                <a:spcPts val="0"/>
              </a:spcBef>
              <a:buFont typeface="Wingdings" panose="05000000000000000000" pitchFamily="2" charset="2"/>
              <a:buChar char="§"/>
            </a:pPr>
            <a:r>
              <a:rPr lang="en-US" sz="1600" dirty="0" smtClean="0"/>
              <a:t>BAB VII JAMINAN SOSIAL</a:t>
            </a:r>
          </a:p>
          <a:p>
            <a:pPr>
              <a:lnSpc>
                <a:spcPct val="100000"/>
              </a:lnSpc>
              <a:spcBef>
                <a:spcPts val="0"/>
              </a:spcBef>
              <a:buFont typeface="Wingdings" panose="05000000000000000000" pitchFamily="2" charset="2"/>
              <a:buChar char="§"/>
            </a:pPr>
            <a:r>
              <a:rPr lang="en-US" sz="1600" dirty="0" smtClean="0"/>
              <a:t>BAB VIII </a:t>
            </a:r>
            <a:r>
              <a:rPr lang="en-US" sz="1600" dirty="0" smtClean="0"/>
              <a:t>PENGAWASAN </a:t>
            </a:r>
            <a:r>
              <a:rPr lang="en-US" sz="1600" dirty="0"/>
              <a:t>DAN PEMBINAAN</a:t>
            </a:r>
          </a:p>
          <a:p>
            <a:pPr>
              <a:lnSpc>
                <a:spcPct val="100000"/>
              </a:lnSpc>
              <a:spcBef>
                <a:spcPts val="0"/>
              </a:spcBef>
              <a:buFont typeface="Wingdings" panose="05000000000000000000" pitchFamily="2" charset="2"/>
              <a:buChar char="§"/>
            </a:pPr>
            <a:r>
              <a:rPr lang="en-US" sz="1600" dirty="0"/>
              <a:t>BAB </a:t>
            </a:r>
            <a:r>
              <a:rPr lang="en-US" sz="1600" dirty="0" smtClean="0"/>
              <a:t>IX</a:t>
            </a:r>
            <a:r>
              <a:rPr lang="en-US" sz="1600" dirty="0" smtClean="0"/>
              <a:t> </a:t>
            </a:r>
            <a:r>
              <a:rPr lang="en-US" sz="1600" dirty="0"/>
              <a:t>PARTISIPASI </a:t>
            </a:r>
            <a:r>
              <a:rPr lang="en-US" sz="1600" dirty="0" smtClean="0"/>
              <a:t>MASYARAKAT</a:t>
            </a:r>
          </a:p>
          <a:p>
            <a:pPr>
              <a:lnSpc>
                <a:spcPct val="100000"/>
              </a:lnSpc>
              <a:spcBef>
                <a:spcPts val="0"/>
              </a:spcBef>
              <a:buFont typeface="Wingdings" panose="05000000000000000000" pitchFamily="2" charset="2"/>
              <a:buChar char="§"/>
            </a:pPr>
            <a:r>
              <a:rPr lang="en-US" sz="1600" dirty="0" smtClean="0"/>
              <a:t>BAB X PEMBIAYAAN</a:t>
            </a:r>
            <a:endParaRPr lang="en-US" sz="1600" dirty="0"/>
          </a:p>
          <a:p>
            <a:pPr>
              <a:lnSpc>
                <a:spcPct val="100000"/>
              </a:lnSpc>
              <a:spcBef>
                <a:spcPts val="0"/>
              </a:spcBef>
              <a:buFont typeface="Wingdings" panose="05000000000000000000" pitchFamily="2" charset="2"/>
              <a:buChar char="§"/>
            </a:pPr>
            <a:r>
              <a:rPr lang="en-US" sz="1600" dirty="0" smtClean="0"/>
              <a:t>BAB XI </a:t>
            </a:r>
            <a:r>
              <a:rPr lang="en-US" sz="1600" dirty="0"/>
              <a:t>LARANGAN</a:t>
            </a:r>
          </a:p>
          <a:p>
            <a:pPr>
              <a:lnSpc>
                <a:spcPct val="100000"/>
              </a:lnSpc>
              <a:spcBef>
                <a:spcPts val="0"/>
              </a:spcBef>
              <a:buFont typeface="Wingdings" panose="05000000000000000000" pitchFamily="2" charset="2"/>
              <a:buChar char="§"/>
            </a:pPr>
            <a:r>
              <a:rPr lang="en-US" sz="1600" dirty="0"/>
              <a:t>BAB </a:t>
            </a:r>
            <a:r>
              <a:rPr lang="en-US" sz="1600" dirty="0" smtClean="0"/>
              <a:t>XII </a:t>
            </a:r>
            <a:r>
              <a:rPr lang="en-US" sz="1600" dirty="0"/>
              <a:t>KETENTUAN PENYIDIKAN</a:t>
            </a:r>
          </a:p>
          <a:p>
            <a:pPr>
              <a:lnSpc>
                <a:spcPct val="100000"/>
              </a:lnSpc>
              <a:spcBef>
                <a:spcPts val="0"/>
              </a:spcBef>
              <a:buFont typeface="Wingdings" panose="05000000000000000000" pitchFamily="2" charset="2"/>
              <a:buChar char="§"/>
            </a:pPr>
            <a:r>
              <a:rPr lang="en-US" sz="1600" dirty="0"/>
              <a:t>BAB </a:t>
            </a:r>
            <a:r>
              <a:rPr lang="en-US" sz="1600" dirty="0" smtClean="0"/>
              <a:t>XIII </a:t>
            </a:r>
            <a:r>
              <a:rPr lang="en-US" sz="1600" dirty="0"/>
              <a:t>KETENTUAN PIDANA</a:t>
            </a:r>
          </a:p>
          <a:p>
            <a:pPr>
              <a:lnSpc>
                <a:spcPct val="100000"/>
              </a:lnSpc>
              <a:spcBef>
                <a:spcPts val="0"/>
              </a:spcBef>
              <a:buFont typeface="Wingdings" panose="05000000000000000000" pitchFamily="2" charset="2"/>
              <a:buChar char="§"/>
            </a:pPr>
            <a:r>
              <a:rPr lang="en-US" sz="1600" dirty="0"/>
              <a:t>BAB </a:t>
            </a:r>
            <a:r>
              <a:rPr lang="en-US" sz="1600" dirty="0" smtClean="0"/>
              <a:t>XIV </a:t>
            </a:r>
            <a:r>
              <a:rPr lang="en-US" sz="1600" dirty="0"/>
              <a:t>KETENTUAN PENUTUP</a:t>
            </a:r>
          </a:p>
        </p:txBody>
      </p:sp>
    </p:spTree>
    <p:extLst>
      <p:ext uri="{BB962C8B-B14F-4D97-AF65-F5344CB8AC3E}">
        <p14:creationId xmlns:p14="http://schemas.microsoft.com/office/powerpoint/2010/main" val="35842491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xmlns="" id="{6F48FD3F-1F47-41E1-A1FC-F39D52D6D075}"/>
              </a:ext>
            </a:extLst>
          </p:cNvPr>
          <p:cNvSpPr txBox="1">
            <a:spLocks/>
          </p:cNvSpPr>
          <p:nvPr/>
        </p:nvSpPr>
        <p:spPr>
          <a:xfrm>
            <a:off x="134108" y="2379561"/>
            <a:ext cx="1830011" cy="135636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pPr algn="ctr" defTabSz="579227"/>
            <a:r>
              <a:rPr lang="en-US" sz="2365" dirty="0">
                <a:ln w="0"/>
                <a:solidFill>
                  <a:prstClr val="black"/>
                </a:solidFill>
                <a:effectLst>
                  <a:outerShdw blurRad="38100" dist="19050" dir="2700000" algn="tl" rotWithShape="0">
                    <a:prstClr val="black">
                      <a:alpha val="40000"/>
                    </a:prstClr>
                  </a:outerShdw>
                </a:effectLst>
                <a:latin typeface="Bernard MT Condensed" pitchFamily="18" charset="0"/>
              </a:rPr>
              <a:t>BAB VI</a:t>
            </a:r>
            <a:br>
              <a:rPr lang="en-US" sz="2365" dirty="0">
                <a:ln w="0"/>
                <a:solidFill>
                  <a:prstClr val="black"/>
                </a:solidFill>
                <a:effectLst>
                  <a:outerShdw blurRad="38100" dist="19050" dir="2700000" algn="tl" rotWithShape="0">
                    <a:prstClr val="black">
                      <a:alpha val="40000"/>
                    </a:prstClr>
                  </a:outerShdw>
                </a:effectLst>
                <a:latin typeface="Bernard MT Condensed" pitchFamily="18" charset="0"/>
              </a:rPr>
            </a:br>
            <a:r>
              <a:rPr lang="en-US" sz="2365" dirty="0" err="1">
                <a:ln w="0"/>
                <a:solidFill>
                  <a:prstClr val="black"/>
                </a:solidFill>
                <a:effectLst>
                  <a:outerShdw blurRad="38100" dist="19050" dir="2700000" algn="tl" rotWithShape="0">
                    <a:prstClr val="black">
                      <a:alpha val="40000"/>
                    </a:prstClr>
                  </a:outerShdw>
                </a:effectLst>
                <a:latin typeface="Bernard MT Condensed" pitchFamily="18" charset="0"/>
              </a:rPr>
              <a:t>Penutup</a:t>
            </a:r>
            <a:endParaRPr lang="en-US" sz="2365" dirty="0">
              <a:ln w="0"/>
              <a:solidFill>
                <a:prstClr val="black"/>
              </a:solidFill>
              <a:effectLst>
                <a:outerShdw blurRad="38100" dist="19050" dir="2700000" algn="tl" rotWithShape="0">
                  <a:prstClr val="black">
                    <a:alpha val="40000"/>
                  </a:prstClr>
                </a:outerShdw>
              </a:effectLst>
              <a:latin typeface="Bernard MT Condensed" pitchFamily="18" charset="0"/>
            </a:endParaRPr>
          </a:p>
        </p:txBody>
      </p:sp>
      <p:cxnSp>
        <p:nvCxnSpPr>
          <p:cNvPr id="9" name="Straight Connector 8">
            <a:extLst>
              <a:ext uri="{FF2B5EF4-FFF2-40B4-BE49-F238E27FC236}">
                <a16:creationId xmlns:a16="http://schemas.microsoft.com/office/drawing/2014/main" xmlns="" id="{08171466-33DF-4D56-A29D-D712EE7869A3}"/>
              </a:ext>
            </a:extLst>
          </p:cNvPr>
          <p:cNvCxnSpPr/>
          <p:nvPr/>
        </p:nvCxnSpPr>
        <p:spPr>
          <a:xfrm>
            <a:off x="1390760" y="2957691"/>
            <a:ext cx="5733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4784A64D-7DA2-462E-A2F4-7B026CD8D2C1}"/>
              </a:ext>
            </a:extLst>
          </p:cNvPr>
          <p:cNvCxnSpPr>
            <a:cxnSpLocks/>
          </p:cNvCxnSpPr>
          <p:nvPr/>
        </p:nvCxnSpPr>
        <p:spPr>
          <a:xfrm>
            <a:off x="1993359" y="375138"/>
            <a:ext cx="0" cy="56270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xmlns="" id="{CB95B0E6-6046-436C-90DF-9BB7C158CCB0}"/>
              </a:ext>
            </a:extLst>
          </p:cNvPr>
          <p:cNvSpPr>
            <a:spLocks noGrp="1"/>
          </p:cNvSpPr>
          <p:nvPr>
            <p:ph type="sldNum" sz="quarter" idx="12"/>
          </p:nvPr>
        </p:nvSpPr>
        <p:spPr/>
        <p:txBody>
          <a:bodyPr/>
          <a:lstStyle/>
          <a:p>
            <a:pPr defTabSz="386151"/>
            <a:fld id="{A2AFC5D0-02D9-4C14-8495-30E4BAE4415F}" type="slidenum">
              <a:rPr lang="id-ID">
                <a:solidFill>
                  <a:prstClr val="black">
                    <a:tint val="75000"/>
                  </a:prstClr>
                </a:solidFill>
                <a:latin typeface="Calibri" panose="020F0502020204030204"/>
              </a:rPr>
              <a:pPr defTabSz="386151"/>
              <a:t>33</a:t>
            </a:fld>
            <a:endParaRPr lang="id-ID" dirty="0">
              <a:solidFill>
                <a:prstClr val="black">
                  <a:tint val="75000"/>
                </a:prstClr>
              </a:solidFill>
              <a:latin typeface="Calibri" panose="020F0502020204030204"/>
            </a:endParaRPr>
          </a:p>
        </p:txBody>
      </p:sp>
      <p:sp>
        <p:nvSpPr>
          <p:cNvPr id="2" name="Rectangle 1">
            <a:extLst>
              <a:ext uri="{FF2B5EF4-FFF2-40B4-BE49-F238E27FC236}">
                <a16:creationId xmlns:a16="http://schemas.microsoft.com/office/drawing/2014/main" xmlns="" id="{F1821E0C-CF10-4C76-87F0-6444B9997566}"/>
              </a:ext>
            </a:extLst>
          </p:cNvPr>
          <p:cNvSpPr/>
          <p:nvPr/>
        </p:nvSpPr>
        <p:spPr>
          <a:xfrm>
            <a:off x="2149727" y="256798"/>
            <a:ext cx="6365623" cy="2800767"/>
          </a:xfrm>
          <a:prstGeom prst="rect">
            <a:avLst/>
          </a:prstGeom>
        </p:spPr>
        <p:txBody>
          <a:bodyPr wrap="square">
            <a:spAutoFit/>
          </a:bodyPr>
          <a:lstStyle/>
          <a:p>
            <a:pPr algn="just"/>
            <a:r>
              <a:rPr lang="en-US" sz="1600" b="1" dirty="0"/>
              <a:t>KESIMPULAN:</a:t>
            </a:r>
          </a:p>
          <a:p>
            <a:pPr marL="280988" indent="-280988" algn="just"/>
            <a:r>
              <a:rPr lang="id-ID" sz="1600" b="1" dirty="0"/>
              <a:t>1.	Ketiadaan pedoman dan tata cara </a:t>
            </a:r>
            <a:r>
              <a:rPr lang="en-US" sz="1600" b="1" dirty="0" err="1" smtClean="0"/>
              <a:t>penyelenggaraan</a:t>
            </a:r>
            <a:r>
              <a:rPr lang="en-US" sz="1600" b="1" dirty="0" smtClean="0"/>
              <a:t> </a:t>
            </a:r>
            <a:r>
              <a:rPr lang="en-US" sz="1600" b="1" dirty="0" err="1" smtClean="0"/>
              <a:t>tertib</a:t>
            </a:r>
            <a:r>
              <a:rPr lang="en-US" sz="1600" b="1" dirty="0" smtClean="0"/>
              <a:t> Tuna </a:t>
            </a:r>
            <a:r>
              <a:rPr lang="en-US" sz="1600" b="1" dirty="0" err="1" smtClean="0"/>
              <a:t>Sosial</a:t>
            </a:r>
            <a:r>
              <a:rPr lang="en-US" sz="1600" b="1" dirty="0" smtClean="0"/>
              <a:t> </a:t>
            </a:r>
            <a:r>
              <a:rPr lang="id-ID" sz="1600" b="1" dirty="0"/>
              <a:t>dapat menghambat pelaksanaan otonomi daerah dan tugas pembantuan, khususnya dibidang </a:t>
            </a:r>
            <a:r>
              <a:rPr lang="en-US" sz="1600" b="1" dirty="0" err="1"/>
              <a:t>sosial</a:t>
            </a:r>
            <a:r>
              <a:rPr lang="id-ID" sz="1600" b="1" dirty="0"/>
              <a:t>;</a:t>
            </a:r>
          </a:p>
          <a:p>
            <a:pPr marL="280988" indent="-280988" algn="just"/>
            <a:r>
              <a:rPr lang="id-ID" sz="1600" b="1" dirty="0"/>
              <a:t>2.	</a:t>
            </a:r>
            <a:r>
              <a:rPr lang="en-US" sz="1600" b="1" dirty="0" err="1"/>
              <a:t>Pengaturan</a:t>
            </a:r>
            <a:r>
              <a:rPr lang="id-ID" sz="1600" b="1" dirty="0"/>
              <a:t> </a:t>
            </a:r>
            <a:r>
              <a:rPr lang="en-US" sz="1600" b="1" dirty="0" err="1" smtClean="0"/>
              <a:t>penyelenggaraan</a:t>
            </a:r>
            <a:r>
              <a:rPr lang="en-US" sz="1600" b="1" dirty="0" smtClean="0"/>
              <a:t> </a:t>
            </a:r>
            <a:r>
              <a:rPr lang="en-US" sz="1600" b="1" dirty="0" err="1" smtClean="0"/>
              <a:t>tertib</a:t>
            </a:r>
            <a:r>
              <a:rPr lang="en-US" sz="1600" b="1" dirty="0" smtClean="0"/>
              <a:t> Tuna </a:t>
            </a:r>
            <a:r>
              <a:rPr lang="en-US" sz="1600" b="1" dirty="0" err="1" smtClean="0"/>
              <a:t>Sosial</a:t>
            </a:r>
            <a:r>
              <a:rPr lang="en-US" sz="1600" b="1" dirty="0" smtClean="0"/>
              <a:t> </a:t>
            </a:r>
            <a:r>
              <a:rPr lang="id-ID" sz="1600" b="1" dirty="0" smtClean="0"/>
              <a:t>dalam </a:t>
            </a:r>
            <a:r>
              <a:rPr lang="id-ID" sz="1600" b="1" dirty="0"/>
              <a:t>suatu Peraturan Daerah akan mewujudkan kepastian hukum</a:t>
            </a:r>
            <a:r>
              <a:rPr lang="en-US" sz="1600" b="1" dirty="0"/>
              <a:t> dan </a:t>
            </a:r>
            <a:r>
              <a:rPr lang="en-US" sz="1600" b="1" dirty="0" err="1"/>
              <a:t>keadilan</a:t>
            </a:r>
            <a:r>
              <a:rPr lang="id-ID" sz="1600" b="1" dirty="0"/>
              <a:t>;</a:t>
            </a:r>
          </a:p>
          <a:p>
            <a:pPr marL="280988" indent="-280988" algn="just"/>
            <a:r>
              <a:rPr lang="id-ID" sz="1600" b="1" dirty="0"/>
              <a:t>3.	</a:t>
            </a:r>
            <a:r>
              <a:rPr lang="en-US" sz="1600" b="1" dirty="0" err="1"/>
              <a:t>Pengaturan</a:t>
            </a:r>
            <a:r>
              <a:rPr lang="en-US" sz="1600" b="1" dirty="0"/>
              <a:t> </a:t>
            </a:r>
            <a:r>
              <a:rPr lang="en-US" sz="1600" b="1" dirty="0" err="1" smtClean="0"/>
              <a:t>penyelenggaraan</a:t>
            </a:r>
            <a:r>
              <a:rPr lang="en-US" sz="1600" b="1" dirty="0" smtClean="0"/>
              <a:t> </a:t>
            </a:r>
            <a:r>
              <a:rPr lang="en-US" sz="1600" b="1" dirty="0" err="1" smtClean="0"/>
              <a:t>tertib</a:t>
            </a:r>
            <a:r>
              <a:rPr lang="en-US" sz="1600" b="1" dirty="0" smtClean="0"/>
              <a:t> Tuna </a:t>
            </a:r>
            <a:r>
              <a:rPr lang="en-US" sz="1600" b="1" dirty="0" err="1" smtClean="0"/>
              <a:t>Sosial</a:t>
            </a:r>
            <a:r>
              <a:rPr lang="en-US" sz="1600" b="1" dirty="0" smtClean="0"/>
              <a:t> </a:t>
            </a:r>
            <a:r>
              <a:rPr lang="id-ID" sz="1600" b="1" dirty="0" smtClean="0"/>
              <a:t>harus </a:t>
            </a:r>
            <a:r>
              <a:rPr lang="id-ID" sz="1600" b="1" dirty="0"/>
              <a:t>mendasarkan pada unsur filosofis, sosiologis dan yuridis sebagai unsur-unsur pemberlakukan Peraturan  Daerah;</a:t>
            </a:r>
          </a:p>
          <a:p>
            <a:pPr marL="280988" indent="-280988" algn="just"/>
            <a:r>
              <a:rPr lang="id-ID" sz="1600" b="1" dirty="0"/>
              <a:t>4.	</a:t>
            </a:r>
            <a:r>
              <a:rPr lang="en-US" sz="1600" b="1" dirty="0" err="1" smtClean="0"/>
              <a:t>Penyelenggaraan</a:t>
            </a:r>
            <a:r>
              <a:rPr lang="en-US" sz="1600" b="1" dirty="0" smtClean="0"/>
              <a:t> </a:t>
            </a:r>
            <a:r>
              <a:rPr lang="en-US" sz="1600" b="1" dirty="0" err="1" smtClean="0"/>
              <a:t>tertib</a:t>
            </a:r>
            <a:r>
              <a:rPr lang="en-US" sz="1600" b="1" dirty="0" smtClean="0"/>
              <a:t> Tuna </a:t>
            </a:r>
            <a:r>
              <a:rPr lang="en-US" sz="1600" b="1" dirty="0" err="1" smtClean="0"/>
              <a:t>Sosial</a:t>
            </a:r>
            <a:r>
              <a:rPr lang="en-US" sz="1600" b="1" dirty="0" smtClean="0"/>
              <a:t> </a:t>
            </a:r>
            <a:r>
              <a:rPr lang="id-ID" sz="1600" b="1" dirty="0" smtClean="0"/>
              <a:t>dalam </a:t>
            </a:r>
            <a:r>
              <a:rPr lang="id-ID" sz="1600" b="1" dirty="0"/>
              <a:t>suatu Peraturan Daerah berpedoman pada Naskah Akademik.</a:t>
            </a:r>
          </a:p>
        </p:txBody>
      </p:sp>
      <p:sp>
        <p:nvSpPr>
          <p:cNvPr id="3" name="Rectangle 2">
            <a:extLst>
              <a:ext uri="{FF2B5EF4-FFF2-40B4-BE49-F238E27FC236}">
                <a16:creationId xmlns:a16="http://schemas.microsoft.com/office/drawing/2014/main" xmlns="" id="{2CB54F8C-065A-4AD5-9234-F94494C4F3DE}"/>
              </a:ext>
            </a:extLst>
          </p:cNvPr>
          <p:cNvSpPr/>
          <p:nvPr/>
        </p:nvSpPr>
        <p:spPr>
          <a:xfrm>
            <a:off x="2149727" y="3348557"/>
            <a:ext cx="6471137" cy="2062103"/>
          </a:xfrm>
          <a:prstGeom prst="rect">
            <a:avLst/>
          </a:prstGeom>
        </p:spPr>
        <p:txBody>
          <a:bodyPr wrap="square">
            <a:spAutoFit/>
          </a:bodyPr>
          <a:lstStyle/>
          <a:p>
            <a:pPr marL="339725" indent="-339725" algn="just"/>
            <a:r>
              <a:rPr lang="en-US" sz="1600" b="1" dirty="0"/>
              <a:t>SARAN:</a:t>
            </a:r>
          </a:p>
          <a:p>
            <a:pPr marL="339725" indent="-339725" algn="just"/>
            <a:r>
              <a:rPr lang="id-ID" sz="1600" b="1" dirty="0"/>
              <a:t>1.	Jadikan naskah akademik sebagai pedoman dan arah Rancangan Peraturan </a:t>
            </a:r>
            <a:r>
              <a:rPr lang="en-US" sz="1600" b="1" dirty="0" smtClean="0"/>
              <a:t>D</a:t>
            </a:r>
            <a:r>
              <a:rPr lang="id-ID" sz="1600" b="1" dirty="0" smtClean="0"/>
              <a:t>aerah </a:t>
            </a:r>
            <a:r>
              <a:rPr lang="id-ID" sz="1600" b="1" dirty="0"/>
              <a:t>tentang </a:t>
            </a:r>
            <a:r>
              <a:rPr lang="en-US" sz="1600" b="1" dirty="0" err="1" smtClean="0"/>
              <a:t>Penyelenggaraan</a:t>
            </a:r>
            <a:r>
              <a:rPr lang="en-US" sz="1600" b="1" dirty="0" smtClean="0"/>
              <a:t> </a:t>
            </a:r>
            <a:r>
              <a:rPr lang="en-US" sz="1600" b="1" dirty="0" err="1" smtClean="0"/>
              <a:t>Tertib</a:t>
            </a:r>
            <a:r>
              <a:rPr lang="en-US" sz="1600" b="1" dirty="0" smtClean="0"/>
              <a:t> Tuna </a:t>
            </a:r>
            <a:r>
              <a:rPr lang="en-US" sz="1600" b="1" dirty="0" err="1" smtClean="0"/>
              <a:t>Sosial</a:t>
            </a:r>
            <a:r>
              <a:rPr lang="en-US" sz="1600" b="1" dirty="0" smtClean="0"/>
              <a:t>;</a:t>
            </a:r>
            <a:endParaRPr lang="id-ID" sz="1600" b="1" dirty="0"/>
          </a:p>
          <a:p>
            <a:pPr marL="339725" indent="-339725" algn="just"/>
            <a:r>
              <a:rPr lang="id-ID" sz="1600" b="1" dirty="0"/>
              <a:t>2.	Mempertimbangkan nilai-nilai </a:t>
            </a:r>
            <a:r>
              <a:rPr lang="en-US" sz="1600" b="1" dirty="0" err="1"/>
              <a:t>kemanusiaan</a:t>
            </a:r>
            <a:r>
              <a:rPr lang="en-US" sz="1600" b="1" dirty="0"/>
              <a:t>, </a:t>
            </a:r>
            <a:r>
              <a:rPr lang="id-ID" sz="1600" b="1" dirty="0"/>
              <a:t>pemerataan</a:t>
            </a:r>
            <a:r>
              <a:rPr lang="en-US" sz="1600" b="1" dirty="0"/>
              <a:t>,</a:t>
            </a:r>
            <a:r>
              <a:rPr lang="id-ID" sz="1600" b="1" dirty="0"/>
              <a:t> dan keadilan dalam </a:t>
            </a:r>
            <a:r>
              <a:rPr lang="en-US" sz="1600" b="1" dirty="0" err="1" smtClean="0"/>
              <a:t>penyelenggaraan</a:t>
            </a:r>
            <a:r>
              <a:rPr lang="en-US" sz="1600" b="1" dirty="0" smtClean="0"/>
              <a:t> </a:t>
            </a:r>
            <a:r>
              <a:rPr lang="en-US" sz="1600" b="1" dirty="0" err="1" smtClean="0"/>
              <a:t>tertib</a:t>
            </a:r>
            <a:r>
              <a:rPr lang="en-US" sz="1600" b="1" dirty="0" smtClean="0"/>
              <a:t> Tuna </a:t>
            </a:r>
            <a:r>
              <a:rPr lang="en-US" sz="1600" b="1" dirty="0" err="1" smtClean="0"/>
              <a:t>Sosial</a:t>
            </a:r>
            <a:r>
              <a:rPr lang="id-ID" sz="1600" b="1" dirty="0" smtClean="0"/>
              <a:t>;dan</a:t>
            </a:r>
            <a:endParaRPr lang="id-ID" sz="1600" b="1" dirty="0"/>
          </a:p>
          <a:p>
            <a:pPr marL="339725" indent="-339725" algn="just"/>
            <a:r>
              <a:rPr lang="id-ID" sz="1600" b="1" dirty="0"/>
              <a:t>3.	Merekomendasikan Rancangan Peraturan Daerah tentang </a:t>
            </a:r>
            <a:r>
              <a:rPr lang="en-US" sz="1600" b="1" dirty="0" err="1" smtClean="0"/>
              <a:t>Penyelenggaraan</a:t>
            </a:r>
            <a:r>
              <a:rPr lang="en-US" sz="1600" b="1" dirty="0" smtClean="0"/>
              <a:t> </a:t>
            </a:r>
            <a:r>
              <a:rPr lang="en-US" sz="1600" b="1" dirty="0" err="1" smtClean="0"/>
              <a:t>Tertib</a:t>
            </a:r>
            <a:r>
              <a:rPr lang="en-US" sz="1600" b="1" dirty="0" smtClean="0"/>
              <a:t> Tuna </a:t>
            </a:r>
            <a:r>
              <a:rPr lang="en-US" sz="1600" b="1" dirty="0" err="1" smtClean="0"/>
              <a:t>Sosial</a:t>
            </a:r>
            <a:r>
              <a:rPr lang="en-US" sz="1600" b="1" dirty="0" smtClean="0"/>
              <a:t> </a:t>
            </a:r>
            <a:r>
              <a:rPr lang="id-ID" sz="1600" b="1" dirty="0" smtClean="0"/>
              <a:t>sebagai </a:t>
            </a:r>
            <a:r>
              <a:rPr lang="id-ID" sz="1600" b="1" dirty="0"/>
              <a:t>skala prioritas dan diselesaikan dalam Tahun Anggaran </a:t>
            </a:r>
            <a:r>
              <a:rPr lang="id-ID" sz="1600" b="1" dirty="0" smtClean="0"/>
              <a:t>202</a:t>
            </a:r>
            <a:r>
              <a:rPr lang="en-US" sz="1600" b="1" dirty="0" smtClean="0"/>
              <a:t>4</a:t>
            </a:r>
            <a:r>
              <a:rPr lang="id-ID" sz="1600" b="1" dirty="0" smtClean="0"/>
              <a:t>.</a:t>
            </a:r>
            <a:endParaRPr lang="id-ID" sz="1600" b="1" dirty="0"/>
          </a:p>
        </p:txBody>
      </p:sp>
    </p:spTree>
    <p:extLst>
      <p:ext uri="{BB962C8B-B14F-4D97-AF65-F5344CB8AC3E}">
        <p14:creationId xmlns:p14="http://schemas.microsoft.com/office/powerpoint/2010/main" val="20065252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446B3350-F6F2-4D49-A43F-2ACD2F40094E}"/>
              </a:ext>
            </a:extLst>
          </p:cNvPr>
          <p:cNvPicPr>
            <a:picLocks noChangeAspect="1"/>
          </p:cNvPicPr>
          <p:nvPr/>
        </p:nvPicPr>
        <p:blipFill>
          <a:blip r:embed="rId2"/>
          <a:stretch>
            <a:fillRect/>
          </a:stretch>
        </p:blipFill>
        <p:spPr>
          <a:xfrm>
            <a:off x="1237159" y="1310535"/>
            <a:ext cx="6669683" cy="4329445"/>
          </a:xfrm>
          <a:prstGeom prst="rect">
            <a:avLst/>
          </a:prstGeom>
        </p:spPr>
      </p:pic>
      <p:sp>
        <p:nvSpPr>
          <p:cNvPr id="3" name="Slide Number Placeholder 2">
            <a:extLst>
              <a:ext uri="{FF2B5EF4-FFF2-40B4-BE49-F238E27FC236}">
                <a16:creationId xmlns:a16="http://schemas.microsoft.com/office/drawing/2014/main" xmlns="" id="{16359FC1-C5C1-4CD5-8842-BF5F4CD8AC08}"/>
              </a:ext>
            </a:extLst>
          </p:cNvPr>
          <p:cNvSpPr>
            <a:spLocks noGrp="1"/>
          </p:cNvSpPr>
          <p:nvPr>
            <p:ph type="sldNum" sz="quarter" idx="12"/>
          </p:nvPr>
        </p:nvSpPr>
        <p:spPr/>
        <p:txBody>
          <a:bodyPr/>
          <a:lstStyle/>
          <a:p>
            <a:pPr defTabSz="386151"/>
            <a:fld id="{A2AFC5D0-02D9-4C14-8495-30E4BAE4415F}" type="slidenum">
              <a:rPr lang="id-ID">
                <a:solidFill>
                  <a:prstClr val="black">
                    <a:tint val="75000"/>
                  </a:prstClr>
                </a:solidFill>
                <a:latin typeface="Calibri" panose="020F0502020204030204"/>
              </a:rPr>
              <a:pPr defTabSz="386151"/>
              <a:t>34</a:t>
            </a:fld>
            <a:endParaRPr lang="id-ID">
              <a:solidFill>
                <a:prstClr val="black">
                  <a:tint val="75000"/>
                </a:prstClr>
              </a:solidFill>
              <a:latin typeface="Calibri" panose="020F0502020204030204"/>
            </a:endParaRPr>
          </a:p>
        </p:txBody>
      </p:sp>
    </p:spTree>
    <p:extLst>
      <p:ext uri="{BB962C8B-B14F-4D97-AF65-F5344CB8AC3E}">
        <p14:creationId xmlns:p14="http://schemas.microsoft.com/office/powerpoint/2010/main" val="12182881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D40D6C2-A457-46A2-99E2-B8A568081E1F}"/>
              </a:ext>
            </a:extLst>
          </p:cNvPr>
          <p:cNvPicPr>
            <a:picLocks noChangeAspect="1"/>
          </p:cNvPicPr>
          <p:nvPr/>
        </p:nvPicPr>
        <p:blipFill rotWithShape="1">
          <a:blip r:embed="rId2"/>
          <a:srcRect l="345" t="5336" r="-345" b="3267"/>
          <a:stretch/>
        </p:blipFill>
        <p:spPr>
          <a:xfrm>
            <a:off x="237116" y="443102"/>
            <a:ext cx="3522083" cy="6110098"/>
          </a:xfrm>
          <a:prstGeom prst="rect">
            <a:avLst/>
          </a:prstGeom>
        </p:spPr>
      </p:pic>
      <p:sp>
        <p:nvSpPr>
          <p:cNvPr id="2" name="Rectangle 1">
            <a:extLst>
              <a:ext uri="{FF2B5EF4-FFF2-40B4-BE49-F238E27FC236}">
                <a16:creationId xmlns:a16="http://schemas.microsoft.com/office/drawing/2014/main" xmlns="" id="{B97E4A7F-F051-46F0-8458-EB167B0A466B}"/>
              </a:ext>
            </a:extLst>
          </p:cNvPr>
          <p:cNvSpPr/>
          <p:nvPr/>
        </p:nvSpPr>
        <p:spPr>
          <a:xfrm>
            <a:off x="3881120" y="1059586"/>
            <a:ext cx="4866640" cy="535531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d-ID"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Pasal 236</a:t>
            </a:r>
          </a:p>
          <a:p>
            <a:pPr marL="396875" marR="0" lvl="0" indent="-396875"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	</a:t>
            </a:r>
            <a:r>
              <a:rPr kumimoji="0" lang="id-ID"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Untuk menyelenggarakan Otonomi Daerah dan Tugas Pembantuan, </a:t>
            </a:r>
            <a:r>
              <a:rPr kumimoji="0" lang="id-ID"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Daerah membentuk Perda.</a:t>
            </a:r>
          </a:p>
          <a:p>
            <a:pPr marL="396875" marR="0" lvl="0" indent="-396875" algn="just"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	Perda sebagaimana dimaksud pada ayat (1) dibentuk oleh DPRD dengan persetujuan bersama kepala </a:t>
            </a:r>
            <a:r>
              <a:rPr kumimoji="0" lang="id-ID"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Daerah.</a:t>
            </a:r>
          </a:p>
          <a:p>
            <a:pPr marL="396875" marR="0" lvl="0" indent="-396875"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(3)	</a:t>
            </a:r>
            <a:r>
              <a:rPr kumimoji="0" lang="id-ID"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Perda sebagaimana dimaksud pada ayat (1) memuat materi muatan:</a:t>
            </a:r>
          </a:p>
          <a:p>
            <a:pPr marL="739775" marR="0" lvl="0" indent="-342900" algn="just" defTabSz="914400" rtl="0" eaLnBrk="1" fontAlgn="auto" latinLnBrk="0" hangingPunct="1">
              <a:lnSpc>
                <a:spcPct val="100000"/>
              </a:lnSpc>
              <a:spcBef>
                <a:spcPts val="0"/>
              </a:spcBef>
              <a:spcAft>
                <a:spcPts val="0"/>
              </a:spcAft>
              <a:buClrTx/>
              <a:buSzTx/>
              <a:buFont typeface="+mj-lt"/>
              <a:buAutoNum type="alphaLcPeriod"/>
              <a:tabLst/>
              <a:defRPr/>
            </a:pPr>
            <a:r>
              <a:rPr kumimoji="0" lang="id-ID"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penyelenggaraan Otonomi Daerah dan Tugas Pembantuan; dan</a:t>
            </a:r>
          </a:p>
          <a:p>
            <a:pPr marL="739775" marR="0" lvl="0" indent="-342900" algn="just" defTabSz="914400" rtl="0" eaLnBrk="1" fontAlgn="auto" latinLnBrk="0" hangingPunct="1">
              <a:lnSpc>
                <a:spcPct val="100000"/>
              </a:lnSpc>
              <a:spcBef>
                <a:spcPts val="0"/>
              </a:spcBef>
              <a:spcAft>
                <a:spcPts val="0"/>
              </a:spcAft>
              <a:buClrTx/>
              <a:buSzTx/>
              <a:buFont typeface="+mj-lt"/>
              <a:buAutoNum type="alphaLcPeriod"/>
              <a:tabLst/>
              <a:defRPr/>
            </a:pPr>
            <a:r>
              <a:rPr kumimoji="0" lang="id-ID"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penjabaran lebih lanjut ketentuan peraturan perundang-undangan yang lebih tinggi.</a:t>
            </a:r>
          </a:p>
          <a:p>
            <a:pPr marL="396875" marR="0" lvl="0" indent="-396875"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(4)	</a:t>
            </a:r>
            <a:r>
              <a:rPr kumimoji="0" lang="id-ID"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Selain materi muatan sebagaimana dimaksud pada ayat (3) Perda dapat memuat materi muatan lokal</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sesuai dengan ketentuan peraturan perundang-undangan.</a:t>
            </a:r>
            <a:endParaRPr kumimoji="0" lang="id-ID"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 name="Rectangle 3">
            <a:extLst>
              <a:ext uri="{FF2B5EF4-FFF2-40B4-BE49-F238E27FC236}">
                <a16:creationId xmlns:a16="http://schemas.microsoft.com/office/drawing/2014/main" xmlns="" id="{2C53327F-B442-4A53-B9B5-3A36D1E88679}"/>
              </a:ext>
            </a:extLst>
          </p:cNvPr>
          <p:cNvSpPr/>
          <p:nvPr/>
        </p:nvSpPr>
        <p:spPr>
          <a:xfrm>
            <a:off x="3748769" y="443102"/>
            <a:ext cx="4118628"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C42F1A"/>
                  </a:outerShdw>
                </a:effectLst>
                <a:uLnTx/>
                <a:uFillTx/>
                <a:latin typeface="Trebuchet MS" panose="020B0603020202020204"/>
                <a:ea typeface="+mn-ea"/>
                <a:cs typeface="+mn-cs"/>
              </a:rPr>
              <a:t>UU NO.23 TAHUN 2014</a:t>
            </a:r>
          </a:p>
        </p:txBody>
      </p:sp>
      <p:sp>
        <p:nvSpPr>
          <p:cNvPr id="6" name="Rectangle 5">
            <a:extLst>
              <a:ext uri="{FF2B5EF4-FFF2-40B4-BE49-F238E27FC236}">
                <a16:creationId xmlns:a16="http://schemas.microsoft.com/office/drawing/2014/main" xmlns="" id="{68C19A42-524D-43F5-B2AA-EFBE89BF2955}"/>
              </a:ext>
            </a:extLst>
          </p:cNvPr>
          <p:cNvSpPr/>
          <p:nvPr/>
        </p:nvSpPr>
        <p:spPr>
          <a:xfrm>
            <a:off x="1137920" y="4013200"/>
            <a:ext cx="1788160" cy="568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Bradley Hand ITC" panose="03070402050302030203" pitchFamily="66" charset="0"/>
                <a:ea typeface="+mn-ea"/>
                <a:cs typeface="+mn-cs"/>
              </a:rPr>
              <a:t>Perda</a:t>
            </a:r>
            <a:endParaRPr kumimoji="0" lang="id-ID" sz="2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Bradley Hand ITC" panose="03070402050302030203" pitchFamily="66" charset="0"/>
              <a:ea typeface="+mn-ea"/>
              <a:cs typeface="+mn-cs"/>
            </a:endParaRPr>
          </a:p>
        </p:txBody>
      </p:sp>
    </p:spTree>
    <p:extLst>
      <p:ext uri="{BB962C8B-B14F-4D97-AF65-F5344CB8AC3E}">
        <p14:creationId xmlns:p14="http://schemas.microsoft.com/office/powerpoint/2010/main" val="3851716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6D40D6C2-A457-46A2-99E2-B8A568081E1F}"/>
              </a:ext>
            </a:extLst>
          </p:cNvPr>
          <p:cNvPicPr>
            <a:picLocks noChangeAspect="1"/>
          </p:cNvPicPr>
          <p:nvPr/>
        </p:nvPicPr>
        <p:blipFill rotWithShape="1">
          <a:blip r:embed="rId2"/>
          <a:srcRect t="3881" b="4172"/>
          <a:stretch/>
        </p:blipFill>
        <p:spPr>
          <a:xfrm>
            <a:off x="237117" y="457201"/>
            <a:ext cx="3400163" cy="4343400"/>
          </a:xfrm>
          <a:prstGeom prst="rect">
            <a:avLst/>
          </a:prstGeom>
        </p:spPr>
      </p:pic>
      <p:sp>
        <p:nvSpPr>
          <p:cNvPr id="2" name="Rectangle 1">
            <a:extLst>
              <a:ext uri="{FF2B5EF4-FFF2-40B4-BE49-F238E27FC236}">
                <a16:creationId xmlns:a16="http://schemas.microsoft.com/office/drawing/2014/main" xmlns="" id="{B97E4A7F-F051-46F0-8458-EB167B0A466B}"/>
              </a:ext>
            </a:extLst>
          </p:cNvPr>
          <p:cNvSpPr/>
          <p:nvPr/>
        </p:nvSpPr>
        <p:spPr>
          <a:xfrm>
            <a:off x="3881119" y="1228397"/>
            <a:ext cx="4946201" cy="31393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Pasal 246</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346075" marR="0" lvl="0" indent="-346075" algn="just"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	Untuk melaksanakan Perda atau atas kuasa peraturan perundang-undangan, </a:t>
            </a:r>
            <a:r>
              <a:rPr kumimoji="0" lang="sv-SE"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kepala daerah menetapkan </a:t>
            </a:r>
            <a:r>
              <a:rPr kumimoji="0" lang="id-ID"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Perkada.</a:t>
            </a:r>
          </a:p>
          <a:p>
            <a:pPr marL="346075" marR="0" lvl="0" indent="-346075"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	</a:t>
            </a:r>
            <a:r>
              <a:rPr kumimoji="0" lang="id-ID"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Ketentuan mengenai asas pembentukan dan materi muatan, serta pembentukan Perda sebagaimana</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id-ID"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dimaksud dalam Pasal 237 berlaku secara mutatis mutandis terhadap asas pembentukan dan materi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id-ID"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muatan, serta pembentukan Perkada.</a:t>
            </a:r>
            <a:endParaRPr kumimoji="0" lang="id-ID"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4" name="Rectangle 3">
            <a:extLst>
              <a:ext uri="{FF2B5EF4-FFF2-40B4-BE49-F238E27FC236}">
                <a16:creationId xmlns:a16="http://schemas.microsoft.com/office/drawing/2014/main" xmlns="" id="{2C53327F-B442-4A53-B9B5-3A36D1E88679}"/>
              </a:ext>
            </a:extLst>
          </p:cNvPr>
          <p:cNvSpPr/>
          <p:nvPr/>
        </p:nvSpPr>
        <p:spPr>
          <a:xfrm>
            <a:off x="3881120" y="290702"/>
            <a:ext cx="4118628" cy="584775"/>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13462">
                  <a:solidFill>
                    <a:prstClr val="white"/>
                  </a:solidFill>
                  <a:prstDash val="solid"/>
                </a:ln>
                <a:solidFill>
                  <a:prstClr val="black">
                    <a:lumMod val="85000"/>
                    <a:lumOff val="15000"/>
                  </a:prstClr>
                </a:solidFill>
                <a:effectLst>
                  <a:outerShdw dist="38100" dir="2700000" algn="bl" rotWithShape="0">
                    <a:srgbClr val="C42F1A"/>
                  </a:outerShdw>
                </a:effectLst>
                <a:uLnTx/>
                <a:uFillTx/>
                <a:latin typeface="Trebuchet MS" panose="020B0603020202020204"/>
                <a:ea typeface="+mn-ea"/>
                <a:cs typeface="+mn-cs"/>
              </a:rPr>
              <a:t>UU NO.23 TAHUN 2014</a:t>
            </a:r>
          </a:p>
        </p:txBody>
      </p:sp>
      <p:sp>
        <p:nvSpPr>
          <p:cNvPr id="5" name="Rectangle 4">
            <a:extLst>
              <a:ext uri="{FF2B5EF4-FFF2-40B4-BE49-F238E27FC236}">
                <a16:creationId xmlns:a16="http://schemas.microsoft.com/office/drawing/2014/main" xmlns="" id="{E4C02128-7EAE-4F7E-9519-4FE9B53D173D}"/>
              </a:ext>
            </a:extLst>
          </p:cNvPr>
          <p:cNvSpPr/>
          <p:nvPr/>
        </p:nvSpPr>
        <p:spPr>
          <a:xfrm>
            <a:off x="316678" y="4997638"/>
            <a:ext cx="8510643" cy="1569660"/>
          </a:xfrm>
          <a:prstGeom prst="rect">
            <a:avLst/>
          </a:prstGeom>
          <a:ln>
            <a:solidFill>
              <a:schemeClr val="tx1"/>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d-ID" sz="12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Pasal 237</a:t>
            </a:r>
          </a:p>
          <a:p>
            <a:pPr marL="346075" marR="0" lvl="0" indent="-346075"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(1)	</a:t>
            </a:r>
            <a:r>
              <a:rPr kumimoji="0" lang="id-ID"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Asas pembentukan dan materi muatan Perda berpedoman pada ketentuan peraturan perundang</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a:t>
            </a:r>
            <a:r>
              <a:rPr kumimoji="0" lang="id-ID"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undangan</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id-ID"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dan asas hukum yang tumbuh dan berkembang dalam masyarakat sepanjang tidak</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id-ID"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bertentangan dengan prinsip Negara Kesatuan Republik Indonesia.</a:t>
            </a:r>
          </a:p>
          <a:p>
            <a:pPr marL="346075" marR="0" lvl="0" indent="-346075"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	</a:t>
            </a:r>
            <a:r>
              <a:rPr kumimoji="0" lang="id-ID"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Pembentukan Perda mencakup tahapan perencanaan, penyusunan, pembahasan, penetapan, dan</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id-ID"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pengundangan yang berpedoman pada ketentuan peraturan perundang-undangan</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a:p>
            <a:pPr marL="346075" marR="0" lvl="0" indent="-346075" algn="just"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(3)	Masyarakat berhak memberikan masukan secara lisan dan/atau tertulis dalam pembentukan Perda.</a:t>
            </a:r>
          </a:p>
          <a:p>
            <a:pPr marL="346075" marR="0" lvl="0" indent="-346075"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(4)	</a:t>
            </a:r>
            <a:r>
              <a:rPr kumimoji="0" lang="id-ID"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Pembentukan Perda sebagaimana dimaksud pada ayat (2) dilakukan secara efektif dan efisien.</a:t>
            </a:r>
            <a:endParaRPr kumimoji="0" lang="id-ID" sz="12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6" name="Rectangle 5">
            <a:extLst>
              <a:ext uri="{FF2B5EF4-FFF2-40B4-BE49-F238E27FC236}">
                <a16:creationId xmlns:a16="http://schemas.microsoft.com/office/drawing/2014/main" xmlns="" id="{52F25A9F-783C-4C8B-B49A-35A07B848F0C}"/>
              </a:ext>
            </a:extLst>
          </p:cNvPr>
          <p:cNvSpPr/>
          <p:nvPr/>
        </p:nvSpPr>
        <p:spPr>
          <a:xfrm>
            <a:off x="1209041" y="3017520"/>
            <a:ext cx="1788160" cy="5689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outerShdw blurRad="38100" dist="38100" dir="2700000" algn="tl">
                    <a:srgbClr val="000000">
                      <a:alpha val="43137"/>
                    </a:srgbClr>
                  </a:outerShdw>
                </a:effectLst>
                <a:uLnTx/>
                <a:uFillTx/>
                <a:latin typeface="Bradley Hand ITC" panose="03070402050302030203" pitchFamily="66" charset="0"/>
                <a:ea typeface="+mn-ea"/>
                <a:cs typeface="+mn-cs"/>
              </a:rPr>
              <a:t>Perkada</a:t>
            </a:r>
            <a:endParaRPr kumimoji="0" lang="id-ID" sz="2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Bradley Hand ITC" panose="03070402050302030203" pitchFamily="66" charset="0"/>
              <a:ea typeface="+mn-ea"/>
              <a:cs typeface="+mn-cs"/>
            </a:endParaRPr>
          </a:p>
        </p:txBody>
      </p:sp>
    </p:spTree>
    <p:extLst>
      <p:ext uri="{BB962C8B-B14F-4D97-AF65-F5344CB8AC3E}">
        <p14:creationId xmlns:p14="http://schemas.microsoft.com/office/powerpoint/2010/main" val="241826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Buku hukum Stok Vektor, Ilustrasi Buku hukum Bebas Royalti | Depositphotos®">
            <a:extLst>
              <a:ext uri="{FF2B5EF4-FFF2-40B4-BE49-F238E27FC236}">
                <a16:creationId xmlns:a16="http://schemas.microsoft.com/office/drawing/2014/main" xmlns="" id="{C33743F9-7753-4291-B18C-B1EEE1C3E27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xmlns="" id="{41875AF7-C4CB-4B54-817D-371D0881021E}"/>
              </a:ext>
            </a:extLst>
          </p:cNvPr>
          <p:cNvSpPr/>
          <p:nvPr/>
        </p:nvSpPr>
        <p:spPr>
          <a:xfrm rot="1385527">
            <a:off x="1234033" y="2721459"/>
            <a:ext cx="1643803"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600" b="0" i="0" u="none" strike="noStrike" kern="1200" cap="none" spc="0" normalizeH="0" baseline="0" noProof="0" dirty="0">
                <a:ln>
                  <a:noFill/>
                </a:ln>
                <a:solidFill>
                  <a:prstClr val="white"/>
                </a:solidFill>
                <a:effectLst/>
                <a:uLnTx/>
                <a:uFillTx/>
                <a:latin typeface="BookmanOldStyle"/>
                <a:ea typeface="+mn-ea"/>
                <a:cs typeface="+mn-cs"/>
              </a:rPr>
              <a:t> 11 Tahun 2020</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63C1B20A-BE4E-4C13-A323-2B112A516A7C}"/>
              </a:ext>
            </a:extLst>
          </p:cNvPr>
          <p:cNvSpPr/>
          <p:nvPr/>
        </p:nvSpPr>
        <p:spPr>
          <a:xfrm rot="1376415">
            <a:off x="1381712" y="5296753"/>
            <a:ext cx="1348446"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BookmanOldStyle"/>
                <a:ea typeface="+mn-ea"/>
                <a:cs typeface="+mn-cs"/>
              </a:rPr>
              <a:t>1 Tahun 2022 </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A003C23-2EEB-4588-8DDD-3AD52F58B3A6}"/>
              </a:ext>
            </a:extLst>
          </p:cNvPr>
          <p:cNvSpPr/>
          <p:nvPr/>
        </p:nvSpPr>
        <p:spPr>
          <a:xfrm rot="323679">
            <a:off x="6031981" y="3920205"/>
            <a:ext cx="189913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BookmanOldStyle"/>
                <a:ea typeface="+mn-ea"/>
                <a:cs typeface="+mn-cs"/>
              </a:rPr>
              <a:t>4 </a:t>
            </a:r>
            <a:r>
              <a:rPr kumimoji="0" lang="it-IT" sz="1800" b="0" i="0" u="none" strike="noStrike" kern="1200" cap="none" spc="0" normalizeH="0" baseline="0" noProof="0" dirty="0">
                <a:ln>
                  <a:noFill/>
                </a:ln>
                <a:solidFill>
                  <a:prstClr val="white"/>
                </a:solidFill>
                <a:effectLst/>
                <a:uLnTx/>
                <a:uFillTx/>
                <a:latin typeface="BookmanOldStyle"/>
                <a:ea typeface="+mn-ea"/>
                <a:cs typeface="+mn-cs"/>
              </a:rPr>
              <a:t>Tahun 2011</a:t>
            </a: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xmlns="" id="{98DF1505-2518-4583-8C40-9EC88C4D0B2D}"/>
              </a:ext>
            </a:extLst>
          </p:cNvPr>
          <p:cNvSpPr/>
          <p:nvPr/>
        </p:nvSpPr>
        <p:spPr>
          <a:xfrm rot="368311">
            <a:off x="6033874" y="4236534"/>
            <a:ext cx="163887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800" b="0" i="0" u="none" strike="noStrike" kern="1200" cap="none" spc="0" normalizeH="0" baseline="0" noProof="0" dirty="0">
                <a:ln>
                  <a:noFill/>
                </a:ln>
                <a:solidFill>
                  <a:prstClr val="white"/>
                </a:solidFill>
                <a:effectLst/>
                <a:uLnTx/>
                <a:uFillTx/>
                <a:latin typeface="BookmanOldStyle"/>
                <a:ea typeface="+mn-ea"/>
                <a:cs typeface="+mn-cs"/>
              </a:rPr>
              <a:t>3</a:t>
            </a:r>
            <a:r>
              <a:rPr kumimoji="0" lang="en-US" sz="1800" b="0" i="0" u="none" strike="noStrike" kern="1200" cap="none" spc="0" normalizeH="0" baseline="0" noProof="0" dirty="0">
                <a:ln>
                  <a:noFill/>
                </a:ln>
                <a:solidFill>
                  <a:prstClr val="white"/>
                </a:solidFill>
                <a:effectLst/>
                <a:uLnTx/>
                <a:uFillTx/>
                <a:latin typeface="BookmanOldStyle"/>
                <a:ea typeface="+mn-ea"/>
                <a:cs typeface="+mn-cs"/>
              </a:rPr>
              <a:t> </a:t>
            </a:r>
            <a:r>
              <a:rPr kumimoji="0" lang="id-ID" sz="1800" b="0" i="0" u="none" strike="noStrike" kern="1200" cap="none" spc="0" normalizeH="0" baseline="0" noProof="0" dirty="0">
                <a:ln>
                  <a:noFill/>
                </a:ln>
                <a:solidFill>
                  <a:prstClr val="white"/>
                </a:solidFill>
                <a:effectLst/>
                <a:uLnTx/>
                <a:uFillTx/>
                <a:latin typeface="BookmanOldStyle"/>
                <a:ea typeface="+mn-ea"/>
                <a:cs typeface="+mn-cs"/>
              </a:rPr>
              <a:t>Tahun 2014</a:t>
            </a: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xmlns="" id="{E9A4FD31-1772-41D2-818C-EDF61442AE7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531" b="90193" l="10000" r="94833">
                        <a14:foregroundMark x1="15667" y1="69002" x2="53833" y2="84588"/>
                        <a14:foregroundMark x1="53833" y1="84588" x2="69500" y2="73380"/>
                        <a14:foregroundMark x1="69500" y1="73380" x2="85333" y2="48862"/>
                        <a14:foregroundMark x1="68333" y1="77933" x2="47333" y2="82137"/>
                        <a14:foregroundMark x1="47333" y1="82137" x2="12833" y2="70578"/>
                        <a14:foregroundMark x1="38167" y1="83012" x2="44833" y2="87215"/>
                        <a14:foregroundMark x1="63167" y1="86515" x2="66500" y2="83538"/>
                        <a14:foregroundMark x1="63667" y1="87215" x2="60833" y2="89492"/>
                        <a14:foregroundMark x1="61333" y1="89842" x2="61333" y2="90193"/>
                        <a14:foregroundMark x1="89167" y1="42557" x2="87667" y2="43433"/>
                        <a14:foregroundMark x1="48667" y1="7531" x2="43000" y2="7531"/>
                        <a14:foregroundMark x1="94833" y1="23292" x2="94333" y2="24168"/>
                      </a14:backgroundRemoval>
                    </a14:imgEffect>
                  </a14:imgLayer>
                </a14:imgProps>
              </a:ext>
            </a:extLst>
          </a:blip>
          <a:stretch>
            <a:fillRect/>
          </a:stretch>
        </p:blipFill>
        <p:spPr>
          <a:xfrm rot="20180403">
            <a:off x="-132823" y="3062969"/>
            <a:ext cx="2930186" cy="2748695"/>
          </a:xfrm>
          <a:prstGeom prst="rect">
            <a:avLst/>
          </a:prstGeom>
        </p:spPr>
      </p:pic>
      <p:sp>
        <p:nvSpPr>
          <p:cNvPr id="18" name="Rectangle 17">
            <a:extLst>
              <a:ext uri="{FF2B5EF4-FFF2-40B4-BE49-F238E27FC236}">
                <a16:creationId xmlns:a16="http://schemas.microsoft.com/office/drawing/2014/main" xmlns="" id="{429D62BD-8A6D-4DA4-9A31-1278D3A20AA8}"/>
              </a:ext>
            </a:extLst>
          </p:cNvPr>
          <p:cNvSpPr/>
          <p:nvPr/>
        </p:nvSpPr>
        <p:spPr>
          <a:xfrm>
            <a:off x="547153" y="4251923"/>
            <a:ext cx="1643803"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600" b="0" i="0" u="none" strike="noStrike" kern="1200" cap="none" spc="0" normalizeH="0" baseline="0" noProof="0" dirty="0">
                <a:ln>
                  <a:noFill/>
                </a:ln>
                <a:solidFill>
                  <a:prstClr val="white"/>
                </a:solidFill>
                <a:effectLst/>
                <a:uLnTx/>
                <a:uFillTx/>
                <a:latin typeface="BookmanOldStyle"/>
                <a:ea typeface="+mn-ea"/>
                <a:cs typeface="+mn-cs"/>
              </a:rPr>
              <a:t> </a:t>
            </a:r>
            <a:r>
              <a:rPr kumimoji="0" lang="en-US" sz="1600" b="0" i="0" u="none" strike="noStrike" kern="1200" cap="none" spc="0" normalizeH="0" baseline="0" noProof="0" dirty="0">
                <a:ln>
                  <a:noFill/>
                </a:ln>
                <a:solidFill>
                  <a:prstClr val="white"/>
                </a:solidFill>
                <a:effectLst/>
                <a:uLnTx/>
                <a:uFillTx/>
                <a:latin typeface="BookmanOldStyle"/>
                <a:ea typeface="+mn-ea"/>
                <a:cs typeface="+mn-cs"/>
              </a:rPr>
              <a:t>UUD NRI 1945</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771C89DC-F3B2-484C-9ECC-48108E72C1E9}"/>
              </a:ext>
            </a:extLst>
          </p:cNvPr>
          <p:cNvSpPr/>
          <p:nvPr/>
        </p:nvSpPr>
        <p:spPr>
          <a:xfrm>
            <a:off x="386862" y="415180"/>
            <a:ext cx="8321709" cy="2708434"/>
          </a:xfrm>
          <a:prstGeom prst="rect">
            <a:avLst/>
          </a:prstGeom>
        </p:spPr>
        <p:txBody>
          <a:bodyPr wrap="square">
            <a:spAutoFit/>
          </a:bodyPr>
          <a:lstStyle/>
          <a:p>
            <a:pPr lvl="0" algn="just"/>
            <a:r>
              <a:rPr lang="en-US" sz="2800" b="1" dirty="0">
                <a:solidFill>
                  <a:prstClr val="black"/>
                </a:solidFill>
                <a:latin typeface="Arial" pitchFamily="34" charset="0"/>
                <a:cs typeface="Arial" pitchFamily="34" charset="0"/>
              </a:rPr>
              <a:t>UUD NRI </a:t>
            </a:r>
            <a:r>
              <a:rPr lang="en-US" sz="2800" b="1" dirty="0" err="1">
                <a:solidFill>
                  <a:prstClr val="black"/>
                </a:solidFill>
                <a:latin typeface="Arial" pitchFamily="34" charset="0"/>
                <a:cs typeface="Arial" pitchFamily="34" charset="0"/>
              </a:rPr>
              <a:t>Tahun</a:t>
            </a:r>
            <a:r>
              <a:rPr lang="en-US" sz="2800" b="1" dirty="0">
                <a:solidFill>
                  <a:prstClr val="black"/>
                </a:solidFill>
                <a:latin typeface="Arial" pitchFamily="34" charset="0"/>
                <a:cs typeface="Arial" pitchFamily="34" charset="0"/>
              </a:rPr>
              <a:t> 1945</a:t>
            </a:r>
          </a:p>
          <a:p>
            <a:pPr lvl="0" algn="just"/>
            <a:r>
              <a:rPr lang="id-ID" sz="1600" b="1" dirty="0">
                <a:solidFill>
                  <a:prstClr val="black"/>
                </a:solidFill>
                <a:latin typeface="Arial" pitchFamily="34" charset="0"/>
                <a:cs typeface="Arial" pitchFamily="34" charset="0"/>
              </a:rPr>
              <a:t>Pasal 28C ayat (1), </a:t>
            </a:r>
            <a:r>
              <a:rPr lang="id-ID" dirty="0">
                <a:solidFill>
                  <a:prstClr val="black"/>
                </a:solidFill>
                <a:latin typeface="Arial" pitchFamily="34" charset="0"/>
                <a:cs typeface="Arial" pitchFamily="34" charset="0"/>
              </a:rPr>
              <a:t>bahwa setiap orang berhak mengembangkan diri melalui pemenuhan kebutuhan dasarnya, berhak mendapat pendidikan dan memperoleh manfaat dari ilmu pengetahuan dan teknologi, seni dan budaya, demi meningkatkan kualitas hidupnya dan demi kesejahteraan umat manusia</a:t>
            </a:r>
            <a:endParaRPr lang="en-US" dirty="0">
              <a:solidFill>
                <a:prstClr val="black"/>
              </a:solidFill>
              <a:latin typeface="Arial" pitchFamily="34" charset="0"/>
              <a:cs typeface="Arial" pitchFamily="34" charset="0"/>
            </a:endParaRPr>
          </a:p>
          <a:p>
            <a:pPr lvl="0" algn="just"/>
            <a:endParaRPr lang="en-US" sz="1600" dirty="0">
              <a:solidFill>
                <a:prstClr val="black"/>
              </a:solidFill>
              <a:latin typeface="Arial" pitchFamily="34" charset="0"/>
              <a:cs typeface="Arial" pitchFamily="34" charset="0"/>
            </a:endParaRPr>
          </a:p>
          <a:p>
            <a:pPr lvl="0" algn="just"/>
            <a:r>
              <a:rPr lang="id-ID" sz="1600" b="1" dirty="0">
                <a:solidFill>
                  <a:prstClr val="black"/>
                </a:solidFill>
                <a:latin typeface="Arial" pitchFamily="34" charset="0"/>
                <a:cs typeface="Arial" pitchFamily="34" charset="0"/>
              </a:rPr>
              <a:t>Pasal 28H ayat (1) </a:t>
            </a:r>
            <a:r>
              <a:rPr lang="id-ID" dirty="0">
                <a:solidFill>
                  <a:prstClr val="black"/>
                </a:solidFill>
                <a:latin typeface="Arial" pitchFamily="34" charset="0"/>
                <a:cs typeface="Arial" pitchFamily="34" charset="0"/>
              </a:rPr>
              <a:t>berbunyi, bahwa setiap orang berhak hidup sejahtera lahir dan bathin, bertempat tinggal, dan mendapatkan lingkungan hidup yang baik dan sehat serta berhak memperoleh pelayanan kesehatan</a:t>
            </a:r>
            <a:endParaRPr kumimoji="0" lang="id-ID" i="0" u="none" strike="noStrike" kern="1200" cap="none" spc="0" normalizeH="0" baseline="0" noProof="0" dirty="0">
              <a:ln>
                <a:noFill/>
              </a:ln>
              <a:solidFill>
                <a:prstClr val="black"/>
              </a:solidFill>
              <a:effectLst/>
              <a:uLnTx/>
              <a:uFillTx/>
              <a:latin typeface="Arial" pitchFamily="34" charset="0"/>
              <a:cs typeface="Arial" pitchFamily="34" charset="0"/>
            </a:endParaRPr>
          </a:p>
        </p:txBody>
      </p:sp>
      <p:sp>
        <p:nvSpPr>
          <p:cNvPr id="2" name="Rectangle 1">
            <a:extLst>
              <a:ext uri="{FF2B5EF4-FFF2-40B4-BE49-F238E27FC236}">
                <a16:creationId xmlns:a16="http://schemas.microsoft.com/office/drawing/2014/main" xmlns="" id="{45CF18E1-2C58-4FA2-9681-371F535326F4}"/>
              </a:ext>
            </a:extLst>
          </p:cNvPr>
          <p:cNvSpPr/>
          <p:nvPr/>
        </p:nvSpPr>
        <p:spPr>
          <a:xfrm>
            <a:off x="2521253" y="3161394"/>
            <a:ext cx="6187318" cy="3416320"/>
          </a:xfrm>
          <a:prstGeom prst="rect">
            <a:avLst/>
          </a:prstGeom>
        </p:spPr>
        <p:txBody>
          <a:bodyPr wrap="square">
            <a:spAutoFit/>
          </a:bodyPr>
          <a:lstStyle/>
          <a:p>
            <a:pPr algn="just"/>
            <a:r>
              <a:rPr lang="id-ID" b="1" dirty="0">
                <a:latin typeface="Arial" pitchFamily="34" charset="0"/>
                <a:cs typeface="Arial" pitchFamily="34" charset="0"/>
              </a:rPr>
              <a:t>Pasal 3</a:t>
            </a:r>
            <a:r>
              <a:rPr lang="en-US" b="1" dirty="0">
                <a:latin typeface="Arial" pitchFamily="34" charset="0"/>
                <a:cs typeface="Arial" pitchFamily="34" charset="0"/>
              </a:rPr>
              <a:t>3</a:t>
            </a:r>
            <a:r>
              <a:rPr lang="id-ID" dirty="0">
                <a:latin typeface="Arial" pitchFamily="34" charset="0"/>
                <a:cs typeface="Arial" pitchFamily="34" charset="0"/>
              </a:rPr>
              <a:t>: </a:t>
            </a:r>
          </a:p>
          <a:p>
            <a:pPr algn="just"/>
            <a:r>
              <a:rPr lang="en-US" dirty="0" err="1">
                <a:latin typeface="Arial" pitchFamily="34" charset="0"/>
                <a:cs typeface="Arial" pitchFamily="34" charset="0"/>
              </a:rPr>
              <a:t>Bumi</a:t>
            </a:r>
            <a:r>
              <a:rPr lang="en-US" dirty="0">
                <a:latin typeface="Arial" pitchFamily="34" charset="0"/>
                <a:cs typeface="Arial" pitchFamily="34" charset="0"/>
              </a:rPr>
              <a:t>, air </a:t>
            </a:r>
            <a:r>
              <a:rPr lang="en-US" dirty="0" err="1">
                <a:latin typeface="Arial" pitchFamily="34" charset="0"/>
                <a:cs typeface="Arial" pitchFamily="34" charset="0"/>
              </a:rPr>
              <a:t>dan</a:t>
            </a:r>
            <a:r>
              <a:rPr lang="en-US" dirty="0">
                <a:latin typeface="Arial" pitchFamily="34" charset="0"/>
                <a:cs typeface="Arial" pitchFamily="34" charset="0"/>
              </a:rPr>
              <a:t> </a:t>
            </a:r>
            <a:r>
              <a:rPr lang="en-US" dirty="0" err="1" smtClean="0">
                <a:latin typeface="Arial" pitchFamily="34" charset="0"/>
                <a:cs typeface="Arial" pitchFamily="34" charset="0"/>
              </a:rPr>
              <a:t>kekayaan</a:t>
            </a:r>
            <a:r>
              <a:rPr lang="en-US" dirty="0" smtClean="0">
                <a:latin typeface="Arial" pitchFamily="34" charset="0"/>
                <a:cs typeface="Arial" pitchFamily="34" charset="0"/>
              </a:rPr>
              <a:t> </a:t>
            </a:r>
            <a:r>
              <a:rPr lang="en-US" dirty="0" err="1" smtClean="0">
                <a:latin typeface="Arial" pitchFamily="34" charset="0"/>
                <a:cs typeface="Arial" pitchFamily="34" charset="0"/>
              </a:rPr>
              <a:t>alam</a:t>
            </a:r>
            <a:r>
              <a:rPr lang="en-US" dirty="0" smtClean="0">
                <a:latin typeface="Arial" pitchFamily="34" charset="0"/>
                <a:cs typeface="Arial" pitchFamily="34" charset="0"/>
              </a:rPr>
              <a:t> </a:t>
            </a:r>
            <a:r>
              <a:rPr lang="en-US" dirty="0">
                <a:latin typeface="Arial" pitchFamily="34" charset="0"/>
                <a:cs typeface="Arial" pitchFamily="34" charset="0"/>
              </a:rPr>
              <a:t>yang </a:t>
            </a:r>
            <a:r>
              <a:rPr lang="en-US" dirty="0" err="1">
                <a:latin typeface="Arial" pitchFamily="34" charset="0"/>
                <a:cs typeface="Arial" pitchFamily="34" charset="0"/>
              </a:rPr>
              <a:t>terkandung</a:t>
            </a:r>
            <a:r>
              <a:rPr lang="en-US" dirty="0">
                <a:latin typeface="Arial" pitchFamily="34" charset="0"/>
                <a:cs typeface="Arial" pitchFamily="34" charset="0"/>
              </a:rPr>
              <a:t> di </a:t>
            </a:r>
            <a:r>
              <a:rPr lang="en-US" dirty="0" err="1">
                <a:latin typeface="Arial" pitchFamily="34" charset="0"/>
                <a:cs typeface="Arial" pitchFamily="34" charset="0"/>
              </a:rPr>
              <a:t>dalamnya</a:t>
            </a:r>
            <a:r>
              <a:rPr lang="en-US" dirty="0">
                <a:latin typeface="Arial" pitchFamily="34" charset="0"/>
                <a:cs typeface="Arial" pitchFamily="34" charset="0"/>
              </a:rPr>
              <a:t> </a:t>
            </a:r>
            <a:r>
              <a:rPr lang="en-US" dirty="0" err="1">
                <a:latin typeface="Arial" pitchFamily="34" charset="0"/>
                <a:cs typeface="Arial" pitchFamily="34" charset="0"/>
              </a:rPr>
              <a:t>dikuasai</a:t>
            </a:r>
            <a:r>
              <a:rPr lang="en-US" dirty="0">
                <a:latin typeface="Arial" pitchFamily="34" charset="0"/>
                <a:cs typeface="Arial" pitchFamily="34" charset="0"/>
              </a:rPr>
              <a:t> oleh negara dan </a:t>
            </a:r>
            <a:r>
              <a:rPr lang="en-US" dirty="0" err="1">
                <a:latin typeface="Arial" pitchFamily="34" charset="0"/>
                <a:cs typeface="Arial" pitchFamily="34" charset="0"/>
              </a:rPr>
              <a:t>dipergunakan</a:t>
            </a:r>
            <a:r>
              <a:rPr lang="en-US" dirty="0">
                <a:latin typeface="Arial" pitchFamily="34" charset="0"/>
                <a:cs typeface="Arial" pitchFamily="34" charset="0"/>
              </a:rPr>
              <a:t>  </a:t>
            </a:r>
            <a:r>
              <a:rPr lang="en-US" dirty="0" err="1">
                <a:latin typeface="Arial" pitchFamily="34" charset="0"/>
                <a:cs typeface="Arial" pitchFamily="34" charset="0"/>
              </a:rPr>
              <a:t>untuk</a:t>
            </a:r>
            <a:r>
              <a:rPr lang="en-US" dirty="0">
                <a:latin typeface="Arial" pitchFamily="34" charset="0"/>
                <a:cs typeface="Arial" pitchFamily="34" charset="0"/>
              </a:rPr>
              <a:t> </a:t>
            </a:r>
            <a:r>
              <a:rPr lang="en-US" dirty="0" err="1">
                <a:latin typeface="Arial" pitchFamily="34" charset="0"/>
                <a:cs typeface="Arial" pitchFamily="34" charset="0"/>
              </a:rPr>
              <a:t>sebesar-besarnya</a:t>
            </a:r>
            <a:r>
              <a:rPr lang="en-US" dirty="0">
                <a:latin typeface="Arial" pitchFamily="34" charset="0"/>
                <a:cs typeface="Arial" pitchFamily="34" charset="0"/>
              </a:rPr>
              <a:t> </a:t>
            </a:r>
            <a:r>
              <a:rPr lang="en-US" dirty="0" err="1">
                <a:latin typeface="Arial" pitchFamily="34" charset="0"/>
                <a:cs typeface="Arial" pitchFamily="34" charset="0"/>
              </a:rPr>
              <a:t>kemakmuran</a:t>
            </a:r>
            <a:r>
              <a:rPr lang="en-US" dirty="0">
                <a:latin typeface="Arial" pitchFamily="34" charset="0"/>
                <a:cs typeface="Arial" pitchFamily="34" charset="0"/>
              </a:rPr>
              <a:t> </a:t>
            </a:r>
            <a:r>
              <a:rPr lang="en-US" dirty="0" err="1">
                <a:latin typeface="Arial" pitchFamily="34" charset="0"/>
                <a:cs typeface="Arial" pitchFamily="34" charset="0"/>
              </a:rPr>
              <a:t>rakyat</a:t>
            </a:r>
            <a:r>
              <a:rPr lang="en-US" dirty="0">
                <a:latin typeface="Arial" pitchFamily="34" charset="0"/>
                <a:cs typeface="Arial" pitchFamily="34" charset="0"/>
              </a:rPr>
              <a:t>.</a:t>
            </a:r>
          </a:p>
          <a:p>
            <a:pPr algn="just"/>
            <a:endParaRPr lang="en-US" dirty="0">
              <a:latin typeface="Arial" pitchFamily="34" charset="0"/>
              <a:cs typeface="Arial" pitchFamily="34" charset="0"/>
            </a:endParaRPr>
          </a:p>
          <a:p>
            <a:pPr algn="just"/>
            <a:r>
              <a:rPr lang="en-US" b="1" dirty="0" err="1">
                <a:latin typeface="Arial" pitchFamily="34" charset="0"/>
                <a:cs typeface="Arial" pitchFamily="34" charset="0"/>
              </a:rPr>
              <a:t>Pasal</a:t>
            </a:r>
            <a:r>
              <a:rPr lang="en-US" b="1" dirty="0">
                <a:latin typeface="Arial" pitchFamily="34" charset="0"/>
                <a:cs typeface="Arial" pitchFamily="34" charset="0"/>
              </a:rPr>
              <a:t> 34</a:t>
            </a:r>
          </a:p>
          <a:p>
            <a:pPr marL="398463" indent="-398463" algn="just"/>
            <a:r>
              <a:rPr lang="en-US" dirty="0">
                <a:latin typeface="Arial" pitchFamily="34" charset="0"/>
                <a:cs typeface="Arial" pitchFamily="34" charset="0"/>
              </a:rPr>
              <a:t>(1)	Fakir miskin dan </a:t>
            </a:r>
            <a:r>
              <a:rPr lang="en-US" dirty="0" err="1">
                <a:latin typeface="Arial" pitchFamily="34" charset="0"/>
                <a:cs typeface="Arial" pitchFamily="34" charset="0"/>
              </a:rPr>
              <a:t>anak-anak</a:t>
            </a:r>
            <a:r>
              <a:rPr lang="en-US" dirty="0">
                <a:latin typeface="Arial" pitchFamily="34" charset="0"/>
                <a:cs typeface="Arial" pitchFamily="34" charset="0"/>
              </a:rPr>
              <a:t> yang </a:t>
            </a:r>
            <a:r>
              <a:rPr lang="en-US" dirty="0" err="1">
                <a:latin typeface="Arial" pitchFamily="34" charset="0"/>
                <a:cs typeface="Arial" pitchFamily="34" charset="0"/>
              </a:rPr>
              <a:t>terlantar</a:t>
            </a:r>
            <a:r>
              <a:rPr lang="en-US" dirty="0">
                <a:latin typeface="Arial" pitchFamily="34" charset="0"/>
                <a:cs typeface="Arial" pitchFamily="34" charset="0"/>
              </a:rPr>
              <a:t> </a:t>
            </a:r>
            <a:r>
              <a:rPr lang="en-US" dirty="0" err="1">
                <a:latin typeface="Arial" pitchFamily="34" charset="0"/>
                <a:cs typeface="Arial" pitchFamily="34" charset="0"/>
              </a:rPr>
              <a:t>dipelihara</a:t>
            </a:r>
            <a:r>
              <a:rPr lang="en-US" dirty="0">
                <a:latin typeface="Arial" pitchFamily="34" charset="0"/>
                <a:cs typeface="Arial" pitchFamily="34" charset="0"/>
              </a:rPr>
              <a:t> oleh negara</a:t>
            </a:r>
          </a:p>
          <a:p>
            <a:pPr marL="398463" indent="-398463" algn="just"/>
            <a:r>
              <a:rPr lang="en-US" dirty="0">
                <a:latin typeface="Arial" pitchFamily="34" charset="0"/>
                <a:cs typeface="Arial" pitchFamily="34" charset="0"/>
              </a:rPr>
              <a:t>(2)	Negara </a:t>
            </a:r>
            <a:r>
              <a:rPr lang="en-US" dirty="0" err="1">
                <a:latin typeface="Arial" pitchFamily="34" charset="0"/>
                <a:cs typeface="Arial" pitchFamily="34" charset="0"/>
              </a:rPr>
              <a:t>mengembangkan</a:t>
            </a:r>
            <a:r>
              <a:rPr lang="en-US" dirty="0">
                <a:latin typeface="Arial" pitchFamily="34" charset="0"/>
                <a:cs typeface="Arial" pitchFamily="34" charset="0"/>
              </a:rPr>
              <a:t> </a:t>
            </a:r>
            <a:r>
              <a:rPr lang="en-US" dirty="0" err="1">
                <a:latin typeface="Arial" pitchFamily="34" charset="0"/>
                <a:cs typeface="Arial" pitchFamily="34" charset="0"/>
              </a:rPr>
              <a:t>sistem</a:t>
            </a:r>
            <a:r>
              <a:rPr lang="en-US" dirty="0">
                <a:latin typeface="Arial" pitchFamily="34" charset="0"/>
                <a:cs typeface="Arial" pitchFamily="34" charset="0"/>
              </a:rPr>
              <a:t> </a:t>
            </a:r>
            <a:r>
              <a:rPr lang="en-US" dirty="0" err="1">
                <a:latin typeface="Arial" pitchFamily="34" charset="0"/>
                <a:cs typeface="Arial" pitchFamily="34" charset="0"/>
              </a:rPr>
              <a:t>jaminan</a:t>
            </a:r>
            <a:r>
              <a:rPr lang="en-US" dirty="0">
                <a:latin typeface="Arial" pitchFamily="34" charset="0"/>
                <a:cs typeface="Arial" pitchFamily="34" charset="0"/>
              </a:rPr>
              <a:t> </a:t>
            </a:r>
            <a:r>
              <a:rPr lang="en-US" dirty="0" err="1">
                <a:latin typeface="Arial" pitchFamily="34" charset="0"/>
                <a:cs typeface="Arial" pitchFamily="34" charset="0"/>
              </a:rPr>
              <a:t>sosial</a:t>
            </a:r>
            <a:r>
              <a:rPr lang="en-US" dirty="0">
                <a:latin typeface="Arial" pitchFamily="34" charset="0"/>
                <a:cs typeface="Arial" pitchFamily="34" charset="0"/>
              </a:rPr>
              <a:t> </a:t>
            </a:r>
            <a:r>
              <a:rPr lang="en-US" dirty="0" err="1">
                <a:latin typeface="Arial" pitchFamily="34" charset="0"/>
                <a:cs typeface="Arial" pitchFamily="34" charset="0"/>
              </a:rPr>
              <a:t>bagi</a:t>
            </a:r>
            <a:r>
              <a:rPr lang="en-US" dirty="0">
                <a:latin typeface="Arial" pitchFamily="34" charset="0"/>
                <a:cs typeface="Arial" pitchFamily="34" charset="0"/>
              </a:rPr>
              <a:t> </a:t>
            </a:r>
            <a:r>
              <a:rPr lang="en-US" dirty="0" err="1">
                <a:latin typeface="Arial" pitchFamily="34" charset="0"/>
                <a:cs typeface="Arial" pitchFamily="34" charset="0"/>
              </a:rPr>
              <a:t>seluruh</a:t>
            </a:r>
            <a:r>
              <a:rPr lang="en-US" dirty="0">
                <a:latin typeface="Arial" pitchFamily="34" charset="0"/>
                <a:cs typeface="Arial" pitchFamily="34" charset="0"/>
              </a:rPr>
              <a:t> </a:t>
            </a:r>
            <a:r>
              <a:rPr lang="en-US" dirty="0" err="1">
                <a:latin typeface="Arial" pitchFamily="34" charset="0"/>
                <a:cs typeface="Arial" pitchFamily="34" charset="0"/>
              </a:rPr>
              <a:t>rakyat</a:t>
            </a:r>
            <a:r>
              <a:rPr lang="en-US" dirty="0">
                <a:latin typeface="Arial" pitchFamily="34" charset="0"/>
                <a:cs typeface="Arial" pitchFamily="34" charset="0"/>
              </a:rPr>
              <a:t> dan </a:t>
            </a:r>
            <a:r>
              <a:rPr lang="en-US" dirty="0" err="1">
                <a:latin typeface="Arial" pitchFamily="34" charset="0"/>
                <a:cs typeface="Arial" pitchFamily="34" charset="0"/>
              </a:rPr>
              <a:t>memberdayakan</a:t>
            </a:r>
            <a:r>
              <a:rPr lang="en-US" dirty="0">
                <a:latin typeface="Arial" pitchFamily="34" charset="0"/>
                <a:cs typeface="Arial" pitchFamily="34" charset="0"/>
              </a:rPr>
              <a:t> </a:t>
            </a:r>
            <a:r>
              <a:rPr lang="en-US" dirty="0" err="1">
                <a:latin typeface="Arial" pitchFamily="34" charset="0"/>
                <a:cs typeface="Arial" pitchFamily="34" charset="0"/>
              </a:rPr>
              <a:t>masyarakat</a:t>
            </a:r>
            <a:r>
              <a:rPr lang="en-US" dirty="0">
                <a:latin typeface="Arial" pitchFamily="34" charset="0"/>
                <a:cs typeface="Arial" pitchFamily="34" charset="0"/>
              </a:rPr>
              <a:t> yang </a:t>
            </a:r>
            <a:r>
              <a:rPr lang="en-US" dirty="0" err="1">
                <a:latin typeface="Arial" pitchFamily="34" charset="0"/>
                <a:cs typeface="Arial" pitchFamily="34" charset="0"/>
              </a:rPr>
              <a:t>lemah</a:t>
            </a:r>
            <a:r>
              <a:rPr lang="en-US" dirty="0">
                <a:latin typeface="Arial" pitchFamily="34" charset="0"/>
                <a:cs typeface="Arial" pitchFamily="34" charset="0"/>
              </a:rPr>
              <a:t> dan </a:t>
            </a:r>
            <a:r>
              <a:rPr lang="en-US" dirty="0" err="1">
                <a:latin typeface="Arial" pitchFamily="34" charset="0"/>
                <a:cs typeface="Arial" pitchFamily="34" charset="0"/>
              </a:rPr>
              <a:t>tidak</a:t>
            </a:r>
            <a:r>
              <a:rPr lang="en-US" dirty="0">
                <a:latin typeface="Arial" pitchFamily="34" charset="0"/>
                <a:cs typeface="Arial" pitchFamily="34" charset="0"/>
              </a:rPr>
              <a:t> </a:t>
            </a:r>
            <a:r>
              <a:rPr lang="en-US" dirty="0" err="1">
                <a:latin typeface="Arial" pitchFamily="34" charset="0"/>
                <a:cs typeface="Arial" pitchFamily="34" charset="0"/>
              </a:rPr>
              <a:t>mampu</a:t>
            </a:r>
            <a:r>
              <a:rPr lang="en-US" dirty="0">
                <a:latin typeface="Arial" pitchFamily="34" charset="0"/>
                <a:cs typeface="Arial" pitchFamily="34" charset="0"/>
              </a:rPr>
              <a:t> </a:t>
            </a:r>
            <a:r>
              <a:rPr lang="en-US" dirty="0" err="1">
                <a:latin typeface="Arial" pitchFamily="34" charset="0"/>
                <a:cs typeface="Arial" pitchFamily="34" charset="0"/>
              </a:rPr>
              <a:t>sesuai</a:t>
            </a:r>
            <a:r>
              <a:rPr lang="en-US" dirty="0">
                <a:latin typeface="Arial" pitchFamily="34" charset="0"/>
                <a:cs typeface="Arial" pitchFamily="34" charset="0"/>
              </a:rPr>
              <a:t> </a:t>
            </a:r>
            <a:r>
              <a:rPr lang="en-US" dirty="0" err="1">
                <a:latin typeface="Arial" pitchFamily="34" charset="0"/>
                <a:cs typeface="Arial" pitchFamily="34" charset="0"/>
              </a:rPr>
              <a:t>dengan</a:t>
            </a:r>
            <a:r>
              <a:rPr lang="en-US" dirty="0">
                <a:latin typeface="Arial" pitchFamily="34" charset="0"/>
                <a:cs typeface="Arial" pitchFamily="34" charset="0"/>
              </a:rPr>
              <a:t> </a:t>
            </a:r>
            <a:r>
              <a:rPr lang="en-US" dirty="0" err="1">
                <a:latin typeface="Arial" pitchFamily="34" charset="0"/>
                <a:cs typeface="Arial" pitchFamily="34" charset="0"/>
              </a:rPr>
              <a:t>martabat</a:t>
            </a:r>
            <a:r>
              <a:rPr lang="en-US" dirty="0">
                <a:latin typeface="Arial" pitchFamily="34" charset="0"/>
                <a:cs typeface="Arial" pitchFamily="34" charset="0"/>
              </a:rPr>
              <a:t> </a:t>
            </a:r>
            <a:r>
              <a:rPr lang="en-US" dirty="0" err="1">
                <a:latin typeface="Arial" pitchFamily="34" charset="0"/>
                <a:cs typeface="Arial" pitchFamily="34" charset="0"/>
              </a:rPr>
              <a:t>kemanusiaan</a:t>
            </a:r>
            <a:r>
              <a:rPr lang="en-US" dirty="0">
                <a:latin typeface="Arial" pitchFamily="34" charset="0"/>
                <a:cs typeface="Arial" pitchFamily="34" charset="0"/>
              </a:rPr>
              <a:t>.</a:t>
            </a:r>
            <a:endParaRPr lang="id-ID" dirty="0">
              <a:latin typeface="Arial" pitchFamily="34" charset="0"/>
              <a:cs typeface="Arial" pitchFamily="34" charset="0"/>
            </a:endParaRPr>
          </a:p>
        </p:txBody>
      </p:sp>
    </p:spTree>
    <p:extLst>
      <p:ext uri="{BB962C8B-B14F-4D97-AF65-F5344CB8AC3E}">
        <p14:creationId xmlns:p14="http://schemas.microsoft.com/office/powerpoint/2010/main" val="696705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Buku hukum Stok Vektor, Ilustrasi Buku hukum Bebas Royalti | Depositphotos®">
            <a:extLst>
              <a:ext uri="{FF2B5EF4-FFF2-40B4-BE49-F238E27FC236}">
                <a16:creationId xmlns:a16="http://schemas.microsoft.com/office/drawing/2014/main" xmlns="" id="{C33743F9-7753-4291-B18C-B1EEE1C3E27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xmlns="" id="{41875AF7-C4CB-4B54-817D-371D0881021E}"/>
              </a:ext>
            </a:extLst>
          </p:cNvPr>
          <p:cNvSpPr/>
          <p:nvPr/>
        </p:nvSpPr>
        <p:spPr>
          <a:xfrm rot="1385527">
            <a:off x="1234033" y="2721459"/>
            <a:ext cx="1643803"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600" b="0" i="0" u="none" strike="noStrike" kern="1200" cap="none" spc="0" normalizeH="0" baseline="0" noProof="0" dirty="0">
                <a:ln>
                  <a:noFill/>
                </a:ln>
                <a:solidFill>
                  <a:prstClr val="white"/>
                </a:solidFill>
                <a:effectLst/>
                <a:uLnTx/>
                <a:uFillTx/>
                <a:latin typeface="BookmanOldStyle"/>
                <a:ea typeface="+mn-ea"/>
                <a:cs typeface="+mn-cs"/>
              </a:rPr>
              <a:t> 11 Tahun 2020</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63C1B20A-BE4E-4C13-A323-2B112A516A7C}"/>
              </a:ext>
            </a:extLst>
          </p:cNvPr>
          <p:cNvSpPr/>
          <p:nvPr/>
        </p:nvSpPr>
        <p:spPr>
          <a:xfrm rot="1376415">
            <a:off x="1381712" y="5296753"/>
            <a:ext cx="1348446"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BookmanOldStyle"/>
                <a:ea typeface="+mn-ea"/>
                <a:cs typeface="+mn-cs"/>
              </a:rPr>
              <a:t>1 Tahun 2022 </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xmlns="" id="{0A003C23-2EEB-4588-8DDD-3AD52F58B3A6}"/>
              </a:ext>
            </a:extLst>
          </p:cNvPr>
          <p:cNvSpPr/>
          <p:nvPr/>
        </p:nvSpPr>
        <p:spPr>
          <a:xfrm rot="323679">
            <a:off x="6031981" y="3920205"/>
            <a:ext cx="189913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white"/>
                </a:solidFill>
                <a:effectLst/>
                <a:uLnTx/>
                <a:uFillTx/>
                <a:latin typeface="BookmanOldStyle"/>
                <a:ea typeface="+mn-ea"/>
                <a:cs typeface="+mn-cs"/>
              </a:rPr>
              <a:t>4 </a:t>
            </a:r>
            <a:r>
              <a:rPr kumimoji="0" lang="it-IT" sz="1800" b="0" i="0" u="none" strike="noStrike" kern="1200" cap="none" spc="0" normalizeH="0" baseline="0" noProof="0" dirty="0">
                <a:ln>
                  <a:noFill/>
                </a:ln>
                <a:solidFill>
                  <a:prstClr val="white"/>
                </a:solidFill>
                <a:effectLst/>
                <a:uLnTx/>
                <a:uFillTx/>
                <a:latin typeface="BookmanOldStyle"/>
                <a:ea typeface="+mn-ea"/>
                <a:cs typeface="+mn-cs"/>
              </a:rPr>
              <a:t>Tahun 2011</a:t>
            </a: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xmlns="" id="{98DF1505-2518-4583-8C40-9EC88C4D0B2D}"/>
              </a:ext>
            </a:extLst>
          </p:cNvPr>
          <p:cNvSpPr/>
          <p:nvPr/>
        </p:nvSpPr>
        <p:spPr>
          <a:xfrm rot="368311">
            <a:off x="6996599" y="5794708"/>
            <a:ext cx="163887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800" b="0" i="0" u="none" strike="noStrike" kern="1200" cap="none" spc="0" normalizeH="0" baseline="0" noProof="0" dirty="0">
                <a:ln>
                  <a:noFill/>
                </a:ln>
                <a:solidFill>
                  <a:prstClr val="white"/>
                </a:solidFill>
                <a:effectLst/>
                <a:uLnTx/>
                <a:uFillTx/>
                <a:latin typeface="BookmanOldStyle"/>
                <a:ea typeface="+mn-ea"/>
                <a:cs typeface="+mn-cs"/>
              </a:rPr>
              <a:t>3</a:t>
            </a:r>
            <a:r>
              <a:rPr kumimoji="0" lang="en-US" sz="1800" b="0" i="0" u="none" strike="noStrike" kern="1200" cap="none" spc="0" normalizeH="0" baseline="0" noProof="0" dirty="0">
                <a:ln>
                  <a:noFill/>
                </a:ln>
                <a:solidFill>
                  <a:prstClr val="white"/>
                </a:solidFill>
                <a:effectLst/>
                <a:uLnTx/>
                <a:uFillTx/>
                <a:latin typeface="BookmanOldStyle"/>
                <a:ea typeface="+mn-ea"/>
                <a:cs typeface="+mn-cs"/>
              </a:rPr>
              <a:t> </a:t>
            </a:r>
            <a:r>
              <a:rPr kumimoji="0" lang="id-ID" sz="1800" b="0" i="0" u="none" strike="noStrike" kern="1200" cap="none" spc="0" normalizeH="0" baseline="0" noProof="0" dirty="0">
                <a:ln>
                  <a:noFill/>
                </a:ln>
                <a:solidFill>
                  <a:prstClr val="white"/>
                </a:solidFill>
                <a:effectLst/>
                <a:uLnTx/>
                <a:uFillTx/>
                <a:latin typeface="BookmanOldStyle"/>
                <a:ea typeface="+mn-ea"/>
                <a:cs typeface="+mn-cs"/>
              </a:rPr>
              <a:t>Tahun 2014</a:t>
            </a:r>
            <a:endParaRPr kumimoji="0" lang="id-ID"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xmlns="" id="{429D62BD-8A6D-4DA4-9A31-1278D3A20AA8}"/>
              </a:ext>
            </a:extLst>
          </p:cNvPr>
          <p:cNvSpPr/>
          <p:nvPr/>
        </p:nvSpPr>
        <p:spPr>
          <a:xfrm rot="21298926">
            <a:off x="463277" y="4176111"/>
            <a:ext cx="1643803"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600" b="0" i="0" u="none" strike="noStrike" kern="1200" cap="none" spc="0" normalizeH="0" baseline="0" noProof="0" dirty="0">
                <a:ln>
                  <a:noFill/>
                </a:ln>
                <a:solidFill>
                  <a:prstClr val="white"/>
                </a:solidFill>
                <a:effectLst/>
                <a:uLnTx/>
                <a:uFillTx/>
                <a:latin typeface="BookmanOldStyle"/>
                <a:ea typeface="+mn-ea"/>
                <a:cs typeface="+mn-cs"/>
              </a:rPr>
              <a:t> </a:t>
            </a:r>
            <a:r>
              <a:rPr kumimoji="0" lang="en-US" sz="1600" b="0" i="0" u="none" strike="noStrike" kern="1200" cap="none" spc="0" normalizeH="0" baseline="0" noProof="0" dirty="0">
                <a:ln>
                  <a:noFill/>
                </a:ln>
                <a:solidFill>
                  <a:prstClr val="white"/>
                </a:solidFill>
                <a:effectLst/>
                <a:uLnTx/>
                <a:uFillTx/>
                <a:latin typeface="BookmanOldStyle"/>
                <a:ea typeface="+mn-ea"/>
                <a:cs typeface="+mn-cs"/>
              </a:rPr>
              <a:t>23</a:t>
            </a:r>
            <a:r>
              <a:rPr kumimoji="0" lang="id-ID" sz="1600" b="0" i="0" u="none" strike="noStrike" kern="1200" cap="none" spc="0" normalizeH="0" baseline="0" noProof="0" dirty="0">
                <a:ln>
                  <a:noFill/>
                </a:ln>
                <a:solidFill>
                  <a:prstClr val="white"/>
                </a:solidFill>
                <a:effectLst/>
                <a:uLnTx/>
                <a:uFillTx/>
                <a:latin typeface="BookmanOldStyle"/>
                <a:ea typeface="+mn-ea"/>
                <a:cs typeface="+mn-cs"/>
              </a:rPr>
              <a:t> Tahun 20</a:t>
            </a:r>
            <a:r>
              <a:rPr kumimoji="0" lang="en-US" sz="1600" b="0" i="0" u="none" strike="noStrike" kern="1200" cap="none" spc="0" normalizeH="0" baseline="0" noProof="0" dirty="0">
                <a:ln>
                  <a:noFill/>
                </a:ln>
                <a:solidFill>
                  <a:prstClr val="white"/>
                </a:solidFill>
                <a:effectLst/>
                <a:uLnTx/>
                <a:uFillTx/>
                <a:latin typeface="BookmanOldStyle"/>
                <a:ea typeface="+mn-ea"/>
                <a:cs typeface="+mn-cs"/>
              </a:rPr>
              <a:t>14</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771C89DC-F3B2-484C-9ECC-48108E72C1E9}"/>
              </a:ext>
            </a:extLst>
          </p:cNvPr>
          <p:cNvSpPr/>
          <p:nvPr/>
        </p:nvSpPr>
        <p:spPr>
          <a:xfrm>
            <a:off x="492369" y="298515"/>
            <a:ext cx="7854461" cy="400110"/>
          </a:xfrm>
          <a:prstGeom prst="rect">
            <a:avLst/>
          </a:prstGeom>
        </p:spPr>
        <p:txBody>
          <a:bodyPr wrap="square">
            <a:spAutoFit/>
          </a:bodyPr>
          <a:lstStyle/>
          <a:p>
            <a:pPr lvl="0" algn="just"/>
            <a:r>
              <a:rPr kumimoji="0" lang="en-US" sz="2000" b="1" i="0" u="none" strike="noStrike" kern="1200" cap="none" spc="0" normalizeH="0" baseline="0" noProof="0" dirty="0">
                <a:ln>
                  <a:noFill/>
                </a:ln>
                <a:solidFill>
                  <a:prstClr val="black"/>
                </a:solidFill>
                <a:effectLst/>
                <a:uLnTx/>
                <a:uFillTx/>
                <a:latin typeface="Arial" pitchFamily="34" charset="0"/>
                <a:cs typeface="Arial" pitchFamily="34" charset="0"/>
              </a:rPr>
              <a:t>UU NOMOR 23 TAHUN 2014 </a:t>
            </a:r>
          </a:p>
        </p:txBody>
      </p:sp>
      <p:sp>
        <p:nvSpPr>
          <p:cNvPr id="3" name="Rectangle 2">
            <a:extLst>
              <a:ext uri="{FF2B5EF4-FFF2-40B4-BE49-F238E27FC236}">
                <a16:creationId xmlns:a16="http://schemas.microsoft.com/office/drawing/2014/main" xmlns="" id="{882DA627-771C-4D2E-98AD-3DD8FC6E4973}"/>
              </a:ext>
            </a:extLst>
          </p:cNvPr>
          <p:cNvSpPr/>
          <p:nvPr/>
        </p:nvSpPr>
        <p:spPr>
          <a:xfrm>
            <a:off x="492369" y="710628"/>
            <a:ext cx="8224860" cy="923330"/>
          </a:xfrm>
          <a:prstGeom prst="rect">
            <a:avLst/>
          </a:prstGeom>
        </p:spPr>
        <p:txBody>
          <a:bodyPr wrap="square">
            <a:spAutoFit/>
          </a:bodyPr>
          <a:lstStyle/>
          <a:p>
            <a:pPr algn="just"/>
            <a:r>
              <a:rPr lang="id-ID" b="1" dirty="0">
                <a:latin typeface="Arial" pitchFamily="34" charset="0"/>
                <a:cs typeface="Arial" pitchFamily="34" charset="0"/>
              </a:rPr>
              <a:t>Pasal 17 ayat (1) </a:t>
            </a:r>
            <a:r>
              <a:rPr lang="id-ID" dirty="0">
                <a:latin typeface="Arial" pitchFamily="34" charset="0"/>
                <a:cs typeface="Arial" pitchFamily="34" charset="0"/>
              </a:rPr>
              <a:t>menyatakan, bahwa Daerah berhak menetapkan kebijakan Daerah untuk menyelenggarakan Urusan Pemerintahan yang menjadi kewenangan Daerah.</a:t>
            </a:r>
          </a:p>
        </p:txBody>
      </p:sp>
      <p:sp>
        <p:nvSpPr>
          <p:cNvPr id="5" name="Rectangle 4">
            <a:extLst>
              <a:ext uri="{FF2B5EF4-FFF2-40B4-BE49-F238E27FC236}">
                <a16:creationId xmlns:a16="http://schemas.microsoft.com/office/drawing/2014/main" xmlns="" id="{98B29F5A-FEB7-4E91-8E5B-9ADCC8D6AB2B}"/>
              </a:ext>
            </a:extLst>
          </p:cNvPr>
          <p:cNvSpPr/>
          <p:nvPr/>
        </p:nvSpPr>
        <p:spPr>
          <a:xfrm>
            <a:off x="2503714" y="1818907"/>
            <a:ext cx="6260407" cy="4801314"/>
          </a:xfrm>
          <a:prstGeom prst="rect">
            <a:avLst/>
          </a:prstGeom>
        </p:spPr>
        <p:txBody>
          <a:bodyPr wrap="square">
            <a:spAutoFit/>
          </a:bodyPr>
          <a:lstStyle/>
          <a:p>
            <a:pPr algn="just"/>
            <a:r>
              <a:rPr lang="id-ID" b="1" dirty="0">
                <a:latin typeface="Arial" pitchFamily="34" charset="0"/>
                <a:cs typeface="Arial" pitchFamily="34" charset="0"/>
              </a:rPr>
              <a:t>Lampiran huruf F </a:t>
            </a:r>
            <a:r>
              <a:rPr lang="id-ID" dirty="0">
                <a:latin typeface="Arial" pitchFamily="34" charset="0"/>
                <a:cs typeface="Arial" pitchFamily="34" charset="0"/>
              </a:rPr>
              <a:t>tentang Pembagian Urusan Pemerintahan Bidang Sosial, yang menunjukan adanya kewenangan Pemerintah Daerah dalam usaha-usaha penanggulangan masyarakat rentan sosial, seperti pengemis dan gelandangan, yaitu antara lain:</a:t>
            </a:r>
          </a:p>
          <a:p>
            <a:pPr marL="280988" indent="-280988" algn="just"/>
            <a:r>
              <a:rPr lang="id-ID" dirty="0">
                <a:latin typeface="Arial" pitchFamily="34" charset="0"/>
                <a:cs typeface="Arial" pitchFamily="34" charset="0"/>
              </a:rPr>
              <a:t>1)	Pemberdayaan Sosial, seperti pengembangan potensi sumber kesejahteraan sosial Daerah kabupaten/kota.</a:t>
            </a:r>
          </a:p>
          <a:p>
            <a:pPr marL="342900" indent="-342900" algn="just">
              <a:buAutoNum type="arabicParenR" startAt="2"/>
            </a:pPr>
            <a:r>
              <a:rPr lang="id-ID" dirty="0">
                <a:latin typeface="Arial" pitchFamily="34" charset="0"/>
                <a:cs typeface="Arial" pitchFamily="34" charset="0"/>
              </a:rPr>
              <a:t>Rehabilitasi Sosial, dengan cara rehabilitasi sosial bukan/tidak termasuk bekas korban penyalahgunaan NAPZA dan orang dengan </a:t>
            </a:r>
            <a:r>
              <a:rPr lang="id-ID" i="1" dirty="0">
                <a:latin typeface="Arial" pitchFamily="34" charset="0"/>
                <a:cs typeface="Arial" pitchFamily="34" charset="0"/>
              </a:rPr>
              <a:t>Human Immunodeficiency Virus/ Acquired Immuno Deficiency Syndrome </a:t>
            </a:r>
            <a:r>
              <a:rPr lang="id-ID" dirty="0">
                <a:latin typeface="Arial" pitchFamily="34" charset="0"/>
                <a:cs typeface="Arial" pitchFamily="34" charset="0"/>
              </a:rPr>
              <a:t>yang tidak memerlukan rehabilitasi pada panti, dan rehabilitasi anak yang berhadapan dengan hukum</a:t>
            </a:r>
            <a:endParaRPr lang="en-US" dirty="0">
              <a:latin typeface="Arial" pitchFamily="34" charset="0"/>
              <a:cs typeface="Arial" pitchFamily="34" charset="0"/>
            </a:endParaRPr>
          </a:p>
          <a:p>
            <a:pPr marL="342900" indent="-342900" algn="just">
              <a:buAutoNum type="arabicParenR" startAt="2"/>
            </a:pPr>
            <a:r>
              <a:rPr lang="id-ID" dirty="0">
                <a:latin typeface="Arial" pitchFamily="34" charset="0"/>
                <a:cs typeface="Arial" pitchFamily="34" charset="0"/>
              </a:rPr>
              <a:t>Perlindungan dan Jaminan Sosial, meliputi pemeliharaan anak-anak terlantar dan  pendataan dan pengelolaan data fakir miskin cakupan Daerah kabupaten/kota.</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0" y="2116138"/>
            <a:ext cx="3798887" cy="370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1620" y="3827871"/>
            <a:ext cx="1779593" cy="276999"/>
          </a:xfrm>
          <a:prstGeom prst="rect">
            <a:avLst/>
          </a:prstGeom>
        </p:spPr>
        <p:txBody>
          <a:bodyPr wrap="square">
            <a:spAutoFit/>
          </a:bodyPr>
          <a:lstStyle/>
          <a:p>
            <a:pPr lvl="0" algn="just"/>
            <a:r>
              <a:rPr lang="en-US" sz="1200" b="1" dirty="0" smtClean="0">
                <a:solidFill>
                  <a:schemeClr val="bg1"/>
                </a:solidFill>
                <a:latin typeface="Comic Sans MS" panose="030F0702030302020204" pitchFamily="66" charset="0"/>
              </a:rPr>
              <a:t>NO. </a:t>
            </a:r>
            <a:r>
              <a:rPr lang="en-US" sz="1200" b="1" dirty="0">
                <a:solidFill>
                  <a:schemeClr val="bg1"/>
                </a:solidFill>
                <a:latin typeface="Comic Sans MS" panose="030F0702030302020204" pitchFamily="66" charset="0"/>
              </a:rPr>
              <a:t>23 </a:t>
            </a:r>
            <a:r>
              <a:rPr lang="en-US" sz="1200" b="1" dirty="0" smtClean="0">
                <a:solidFill>
                  <a:schemeClr val="bg1"/>
                </a:solidFill>
                <a:latin typeface="Comic Sans MS" panose="030F0702030302020204" pitchFamily="66" charset="0"/>
              </a:rPr>
              <a:t>TH </a:t>
            </a:r>
            <a:r>
              <a:rPr lang="en-US" sz="1200" b="1" dirty="0">
                <a:solidFill>
                  <a:schemeClr val="bg1"/>
                </a:solidFill>
                <a:latin typeface="Comic Sans MS" panose="030F0702030302020204" pitchFamily="66" charset="0"/>
              </a:rPr>
              <a:t>2014 </a:t>
            </a:r>
            <a:endParaRPr lang="en-US" sz="1200" b="1"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1364280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661F2AA3-031C-45E2-8648-1E7340DD2FD4}"/>
              </a:ext>
            </a:extLst>
          </p:cNvPr>
          <p:cNvSpPr/>
          <p:nvPr/>
        </p:nvSpPr>
        <p:spPr>
          <a:xfrm>
            <a:off x="633045" y="662750"/>
            <a:ext cx="7807569" cy="3416320"/>
          </a:xfrm>
          <a:prstGeom prst="rect">
            <a:avLst/>
          </a:prstGeom>
        </p:spPr>
        <p:txBody>
          <a:bodyPr wrap="square">
            <a:spAutoFit/>
          </a:bodyPr>
          <a:lstStyle/>
          <a:p>
            <a:pPr algn="just"/>
            <a:r>
              <a:rPr lang="id-ID" b="1" dirty="0">
                <a:latin typeface="Arial" pitchFamily="34" charset="0"/>
                <a:cs typeface="Arial" pitchFamily="34" charset="0"/>
              </a:rPr>
              <a:t>Pasal 22 ayat (1) </a:t>
            </a:r>
            <a:r>
              <a:rPr lang="id-ID" dirty="0">
                <a:latin typeface="Arial" pitchFamily="34" charset="0"/>
                <a:cs typeface="Arial" pitchFamily="34" charset="0"/>
              </a:rPr>
              <a:t>menyatakan, bahwa Daerah berhak menetapkan kebijakan Daerah dalam melaksanakan Tugas Pembantuan.</a:t>
            </a:r>
            <a:endParaRPr lang="en-US" dirty="0">
              <a:latin typeface="Arial" pitchFamily="34" charset="0"/>
              <a:cs typeface="Arial" pitchFamily="34" charset="0"/>
            </a:endParaRPr>
          </a:p>
          <a:p>
            <a:pPr algn="just"/>
            <a:endParaRPr lang="id-ID" dirty="0">
              <a:latin typeface="Arial" pitchFamily="34" charset="0"/>
              <a:cs typeface="Arial" pitchFamily="34" charset="0"/>
            </a:endParaRPr>
          </a:p>
          <a:p>
            <a:pPr algn="just"/>
            <a:r>
              <a:rPr lang="id-ID" b="1" dirty="0">
                <a:latin typeface="Arial" pitchFamily="34" charset="0"/>
                <a:cs typeface="Arial" pitchFamily="34" charset="0"/>
              </a:rPr>
              <a:t>Pasal 154 ayat (1) huruf a </a:t>
            </a:r>
            <a:r>
              <a:rPr lang="id-ID" dirty="0">
                <a:latin typeface="Arial" pitchFamily="34" charset="0"/>
                <a:cs typeface="Arial" pitchFamily="34" charset="0"/>
              </a:rPr>
              <a:t>menyatakan, bahwa DPRD kabupaten/kota mempunyai tugas dan wewenang  membentuk Perda Kabupaten/Kota bersama bupati/wali kota;</a:t>
            </a:r>
            <a:endParaRPr lang="en-US" dirty="0">
              <a:latin typeface="Arial" pitchFamily="34" charset="0"/>
              <a:cs typeface="Arial" pitchFamily="34" charset="0"/>
            </a:endParaRPr>
          </a:p>
          <a:p>
            <a:pPr algn="just"/>
            <a:endParaRPr lang="id-ID" dirty="0">
              <a:latin typeface="Arial" pitchFamily="34" charset="0"/>
              <a:cs typeface="Arial" pitchFamily="34" charset="0"/>
            </a:endParaRPr>
          </a:p>
          <a:p>
            <a:pPr algn="just"/>
            <a:r>
              <a:rPr lang="id-ID" b="1" dirty="0">
                <a:latin typeface="Arial" pitchFamily="34" charset="0"/>
                <a:cs typeface="Arial" pitchFamily="34" charset="0"/>
              </a:rPr>
              <a:t>Pasal 250 </a:t>
            </a:r>
            <a:r>
              <a:rPr lang="id-ID" dirty="0">
                <a:latin typeface="Arial" pitchFamily="34" charset="0"/>
                <a:cs typeface="Arial" pitchFamily="34" charset="0"/>
              </a:rPr>
              <a:t>menyatakan, bahwa Peraturan Daerah  dan Peraturan Kepala Daerah dilarang bertentangan dengan ketentuan peraturan perundang-undangan yang lebih tinggi, asas pembentukan peraturan perundang-undangan yang baik, asas materi muatan peraturan perundang-undangan, dan putusan pengadilan</a:t>
            </a:r>
          </a:p>
        </p:txBody>
      </p:sp>
    </p:spTree>
    <p:extLst>
      <p:ext uri="{BB962C8B-B14F-4D97-AF65-F5344CB8AC3E}">
        <p14:creationId xmlns:p14="http://schemas.microsoft.com/office/powerpoint/2010/main" val="7615152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Buku hukum Stok Vektor, Ilustrasi Buku hukum Bebas Royalti | Depositphotos®">
            <a:extLst>
              <a:ext uri="{FF2B5EF4-FFF2-40B4-BE49-F238E27FC236}">
                <a16:creationId xmlns:a16="http://schemas.microsoft.com/office/drawing/2014/main" xmlns="" id="{C33743F9-7753-4291-B18C-B1EEE1C3E27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xmlns="" id="{41875AF7-C4CB-4B54-817D-371D0881021E}"/>
              </a:ext>
            </a:extLst>
          </p:cNvPr>
          <p:cNvSpPr/>
          <p:nvPr/>
        </p:nvSpPr>
        <p:spPr>
          <a:xfrm rot="1385527">
            <a:off x="1234033" y="2721459"/>
            <a:ext cx="1643803"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600" b="0" i="0" u="none" strike="noStrike" kern="1200" cap="none" spc="0" normalizeH="0" baseline="0" noProof="0" dirty="0">
                <a:ln>
                  <a:noFill/>
                </a:ln>
                <a:solidFill>
                  <a:prstClr val="white"/>
                </a:solidFill>
                <a:effectLst/>
                <a:uLnTx/>
                <a:uFillTx/>
                <a:latin typeface="BookmanOldStyle"/>
                <a:ea typeface="+mn-ea"/>
                <a:cs typeface="+mn-cs"/>
              </a:rPr>
              <a:t> 11 Tahun 2020</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63C1B20A-BE4E-4C13-A323-2B112A516A7C}"/>
              </a:ext>
            </a:extLst>
          </p:cNvPr>
          <p:cNvSpPr/>
          <p:nvPr/>
        </p:nvSpPr>
        <p:spPr>
          <a:xfrm rot="1376415">
            <a:off x="740821" y="5296752"/>
            <a:ext cx="1348446"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prstClr val="white"/>
                </a:solidFill>
                <a:effectLst/>
                <a:uLnTx/>
                <a:uFillTx/>
                <a:latin typeface="BookmanOldStyle"/>
                <a:ea typeface="+mn-ea"/>
                <a:cs typeface="+mn-cs"/>
              </a:rPr>
              <a:t>1 Tahun 2022 </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xmlns="" id="{E9A4FD31-1772-41D2-818C-EDF61442AE7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706" b="90368" l="10000" r="93833">
                        <a14:foregroundMark x1="17333" y1="69527" x2="54667" y2="88616"/>
                        <a14:foregroundMark x1="54667" y1="88616" x2="80833" y2="58669"/>
                        <a14:foregroundMark x1="80833" y1="58669" x2="90500" y2="42207"/>
                        <a14:foregroundMark x1="90500" y1="42207" x2="90000" y2="40105"/>
                        <a14:foregroundMark x1="67333" y1="80560" x2="60833" y2="84764"/>
                        <a14:foregroundMark x1="59333" y1="90018" x2="59333" y2="90368"/>
                        <a14:foregroundMark x1="45167" y1="7706" x2="45167" y2="7706"/>
                        <a14:foregroundMark x1="93833" y1="25044" x2="93833" y2="25044"/>
                      </a14:backgroundRemoval>
                    </a14:imgEffect>
                  </a14:imgLayer>
                </a14:imgProps>
              </a:ext>
            </a:extLst>
          </a:blip>
          <a:stretch>
            <a:fillRect/>
          </a:stretch>
        </p:blipFill>
        <p:spPr>
          <a:xfrm>
            <a:off x="100702" y="4271552"/>
            <a:ext cx="2486808" cy="2748695"/>
          </a:xfrm>
          <a:prstGeom prst="rect">
            <a:avLst/>
          </a:prstGeom>
        </p:spPr>
      </p:pic>
      <p:sp>
        <p:nvSpPr>
          <p:cNvPr id="18" name="Rectangle 17">
            <a:extLst>
              <a:ext uri="{FF2B5EF4-FFF2-40B4-BE49-F238E27FC236}">
                <a16:creationId xmlns:a16="http://schemas.microsoft.com/office/drawing/2014/main" xmlns="" id="{429D62BD-8A6D-4DA4-9A31-1278D3A20AA8}"/>
              </a:ext>
            </a:extLst>
          </p:cNvPr>
          <p:cNvSpPr/>
          <p:nvPr/>
        </p:nvSpPr>
        <p:spPr>
          <a:xfrm rot="1385527">
            <a:off x="669207" y="5356143"/>
            <a:ext cx="1643803"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d-ID" sz="1600" b="0" i="0" u="none" strike="noStrike" kern="1200" cap="none" spc="0" normalizeH="0" baseline="0" noProof="0" dirty="0">
                <a:ln>
                  <a:noFill/>
                </a:ln>
                <a:solidFill>
                  <a:prstClr val="white"/>
                </a:solidFill>
                <a:effectLst/>
                <a:uLnTx/>
                <a:uFillTx/>
                <a:latin typeface="BookmanOldStyle"/>
                <a:ea typeface="+mn-ea"/>
                <a:cs typeface="+mn-cs"/>
              </a:rPr>
              <a:t> </a:t>
            </a:r>
            <a:r>
              <a:rPr lang="en-US" sz="1600" dirty="0">
                <a:solidFill>
                  <a:prstClr val="white"/>
                </a:solidFill>
                <a:latin typeface="BookmanOldStyle"/>
              </a:rPr>
              <a:t>11</a:t>
            </a:r>
            <a:r>
              <a:rPr kumimoji="0" lang="id-ID" sz="1600" b="0" i="0" u="none" strike="noStrike" kern="1200" cap="none" spc="0" normalizeH="0" baseline="0" noProof="0" dirty="0">
                <a:ln>
                  <a:noFill/>
                </a:ln>
                <a:solidFill>
                  <a:prstClr val="white"/>
                </a:solidFill>
                <a:effectLst/>
                <a:uLnTx/>
                <a:uFillTx/>
                <a:latin typeface="BookmanOldStyle"/>
                <a:ea typeface="+mn-ea"/>
                <a:cs typeface="+mn-cs"/>
              </a:rPr>
              <a:t> Tahun 20</a:t>
            </a:r>
            <a:r>
              <a:rPr kumimoji="0" lang="en-US" sz="1600" b="0" i="0" u="none" strike="noStrike" kern="1200" cap="none" spc="0" normalizeH="0" baseline="0" noProof="0" dirty="0">
                <a:ln>
                  <a:noFill/>
                </a:ln>
                <a:solidFill>
                  <a:prstClr val="white"/>
                </a:solidFill>
                <a:effectLst/>
                <a:uLnTx/>
                <a:uFillTx/>
                <a:latin typeface="BookmanOldStyle"/>
                <a:ea typeface="+mn-ea"/>
                <a:cs typeface="+mn-cs"/>
              </a:rPr>
              <a:t>09</a:t>
            </a:r>
            <a:endParaRPr kumimoji="0" lang="id-ID"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771C89DC-F3B2-484C-9ECC-48108E72C1E9}"/>
              </a:ext>
            </a:extLst>
          </p:cNvPr>
          <p:cNvSpPr/>
          <p:nvPr/>
        </p:nvSpPr>
        <p:spPr>
          <a:xfrm>
            <a:off x="304627" y="256198"/>
            <a:ext cx="5454398" cy="707886"/>
          </a:xfrm>
          <a:prstGeom prst="rect">
            <a:avLst/>
          </a:prstGeom>
        </p:spPr>
        <p:txBody>
          <a:bodyPr wrap="square">
            <a:spAutoFit/>
          </a:bodyPr>
          <a:lstStyle/>
          <a:p>
            <a:pPr lvl="0" algn="just"/>
            <a:r>
              <a:rPr lang="en-US" sz="2000" b="1" dirty="0" smtClean="0">
                <a:solidFill>
                  <a:prstClr val="black"/>
                </a:solidFill>
                <a:latin typeface="Arial" pitchFamily="34" charset="0"/>
                <a:cs typeface="Arial" pitchFamily="34" charset="0"/>
              </a:rPr>
              <a:t>UU NO. 11 TAHUN 2009 </a:t>
            </a:r>
          </a:p>
          <a:p>
            <a:pPr lvl="0" algn="just"/>
            <a:r>
              <a:rPr lang="en-US" sz="2000" b="1" dirty="0" smtClean="0">
                <a:solidFill>
                  <a:prstClr val="black"/>
                </a:solidFill>
                <a:latin typeface="Arial" pitchFamily="34" charset="0"/>
                <a:cs typeface="Arial" pitchFamily="34" charset="0"/>
              </a:rPr>
              <a:t>TENTANG KESEJAHATERAAN SOSIAL</a:t>
            </a:r>
            <a:endParaRPr kumimoji="0" lang="id-ID" sz="2000" b="1" i="0" u="none" strike="noStrike" kern="1200" cap="none" spc="0" normalizeH="0" baseline="0" noProof="0" dirty="0">
              <a:ln>
                <a:noFill/>
              </a:ln>
              <a:solidFill>
                <a:prstClr val="black"/>
              </a:solidFill>
              <a:effectLst/>
              <a:uLnTx/>
              <a:uFillTx/>
              <a:latin typeface="Arial" pitchFamily="34" charset="0"/>
              <a:cs typeface="Arial" pitchFamily="34" charset="0"/>
            </a:endParaRPr>
          </a:p>
        </p:txBody>
      </p:sp>
      <p:sp>
        <p:nvSpPr>
          <p:cNvPr id="5" name="Rectangle 4">
            <a:extLst>
              <a:ext uri="{FF2B5EF4-FFF2-40B4-BE49-F238E27FC236}">
                <a16:creationId xmlns:a16="http://schemas.microsoft.com/office/drawing/2014/main" xmlns="" id="{91CCE4BB-1ACA-4291-8697-DA4F456363BB}"/>
              </a:ext>
            </a:extLst>
          </p:cNvPr>
          <p:cNvSpPr/>
          <p:nvPr/>
        </p:nvSpPr>
        <p:spPr>
          <a:xfrm>
            <a:off x="380913" y="1197012"/>
            <a:ext cx="8382173" cy="923330"/>
          </a:xfrm>
          <a:prstGeom prst="rect">
            <a:avLst/>
          </a:prstGeom>
        </p:spPr>
        <p:txBody>
          <a:bodyPr wrap="square">
            <a:spAutoFit/>
          </a:bodyPr>
          <a:lstStyle/>
          <a:p>
            <a:pPr algn="just"/>
            <a:r>
              <a:rPr lang="id-ID" dirty="0">
                <a:latin typeface="Arial" pitchFamily="34" charset="0"/>
                <a:cs typeface="Arial" pitchFamily="34" charset="0"/>
              </a:rPr>
              <a:t>Pasal 24 ayat (1) huruf b dan ayat (3) menentukan, bahwa Penyelenggaraan kesejahteraan sosial menjadi </a:t>
            </a:r>
            <a:r>
              <a:rPr lang="id-ID" b="1" dirty="0">
                <a:latin typeface="Arial" pitchFamily="34" charset="0"/>
                <a:cs typeface="Arial" pitchFamily="34" charset="0"/>
              </a:rPr>
              <a:t>tanggung jawab Pemerintah Daerah</a:t>
            </a:r>
            <a:r>
              <a:rPr lang="id-ID" dirty="0">
                <a:latin typeface="Arial" pitchFamily="34" charset="0"/>
                <a:cs typeface="Arial" pitchFamily="34" charset="0"/>
              </a:rPr>
              <a:t>, dan untuk kabupaten/kota dilaksanakan oleh Bupati/Walikota</a:t>
            </a:r>
          </a:p>
        </p:txBody>
      </p:sp>
      <p:sp>
        <p:nvSpPr>
          <p:cNvPr id="7" name="Rectangle 6">
            <a:extLst>
              <a:ext uri="{FF2B5EF4-FFF2-40B4-BE49-F238E27FC236}">
                <a16:creationId xmlns:a16="http://schemas.microsoft.com/office/drawing/2014/main" xmlns="" id="{E5B60329-61AE-4D8D-861A-47E4F1A193F8}"/>
              </a:ext>
            </a:extLst>
          </p:cNvPr>
          <p:cNvSpPr/>
          <p:nvPr/>
        </p:nvSpPr>
        <p:spPr>
          <a:xfrm>
            <a:off x="2743200" y="2129664"/>
            <a:ext cx="6019886" cy="4247317"/>
          </a:xfrm>
          <a:prstGeom prst="rect">
            <a:avLst/>
          </a:prstGeom>
        </p:spPr>
        <p:txBody>
          <a:bodyPr wrap="square">
            <a:spAutoFit/>
          </a:bodyPr>
          <a:lstStyle/>
          <a:p>
            <a:pPr algn="just"/>
            <a:r>
              <a:rPr lang="en-US" dirty="0" err="1">
                <a:latin typeface="Arial" pitchFamily="34" charset="0"/>
                <a:cs typeface="Arial" pitchFamily="34" charset="0"/>
              </a:rPr>
              <a:t>Pasal</a:t>
            </a:r>
            <a:r>
              <a:rPr lang="en-US" dirty="0">
                <a:latin typeface="Arial" pitchFamily="34" charset="0"/>
                <a:cs typeface="Arial" pitchFamily="34" charset="0"/>
              </a:rPr>
              <a:t> 29</a:t>
            </a:r>
          </a:p>
          <a:p>
            <a:pPr algn="just"/>
            <a:r>
              <a:rPr lang="id-ID" dirty="0">
                <a:latin typeface="Arial" pitchFamily="34" charset="0"/>
                <a:cs typeface="Arial" pitchFamily="34" charset="0"/>
              </a:rPr>
              <a:t>Tanggung jawab </a:t>
            </a:r>
            <a:r>
              <a:rPr lang="id-ID" b="1" dirty="0">
                <a:latin typeface="Arial" pitchFamily="34" charset="0"/>
                <a:cs typeface="Arial" pitchFamily="34" charset="0"/>
              </a:rPr>
              <a:t>pemerintah kabupaten/kota </a:t>
            </a:r>
            <a:r>
              <a:rPr lang="id-ID" dirty="0">
                <a:latin typeface="Arial" pitchFamily="34" charset="0"/>
                <a:cs typeface="Arial" pitchFamily="34" charset="0"/>
              </a:rPr>
              <a:t>dalam menyelenggarakan kesejahteraan sosial, meliputi:</a:t>
            </a:r>
          </a:p>
          <a:p>
            <a:pPr marL="342900" indent="-342900" algn="just"/>
            <a:r>
              <a:rPr lang="id-ID" dirty="0">
                <a:latin typeface="Arial" pitchFamily="34" charset="0"/>
                <a:cs typeface="Arial" pitchFamily="34" charset="0"/>
              </a:rPr>
              <a:t>a.	mengalokasikan anggaran untuk penyelenggaraan kesejahteraan sosial dalam anggaran pendapatan dan belanja daerah;</a:t>
            </a:r>
          </a:p>
          <a:p>
            <a:pPr marL="342900" indent="-342900" algn="just">
              <a:buAutoNum type="alphaLcPeriod" startAt="2"/>
            </a:pPr>
            <a:r>
              <a:rPr lang="id-ID" dirty="0">
                <a:latin typeface="Arial" pitchFamily="34" charset="0"/>
                <a:cs typeface="Arial" pitchFamily="34" charset="0"/>
              </a:rPr>
              <a:t>melaksanakan penyelenggaraan kesejahteraan sosial di wilayahnya/bersifat lokal, termasuk tugas pembantuan;</a:t>
            </a:r>
            <a:endParaRPr lang="en-US" dirty="0">
              <a:latin typeface="Arial" pitchFamily="34" charset="0"/>
              <a:cs typeface="Arial" pitchFamily="34" charset="0"/>
            </a:endParaRPr>
          </a:p>
          <a:p>
            <a:pPr marL="342900" indent="-342900" algn="just">
              <a:buAutoNum type="alphaLcPeriod" startAt="2"/>
            </a:pPr>
            <a:r>
              <a:rPr lang="en-US" dirty="0" err="1">
                <a:latin typeface="Arial" pitchFamily="34" charset="0"/>
                <a:cs typeface="Arial" pitchFamily="34" charset="0"/>
              </a:rPr>
              <a:t>memberikan</a:t>
            </a:r>
            <a:r>
              <a:rPr lang="en-US" dirty="0">
                <a:latin typeface="Arial" pitchFamily="34" charset="0"/>
                <a:cs typeface="Arial" pitchFamily="34" charset="0"/>
              </a:rPr>
              <a:t> </a:t>
            </a:r>
            <a:r>
              <a:rPr lang="id-ID" dirty="0">
                <a:latin typeface="Arial" pitchFamily="34" charset="0"/>
                <a:cs typeface="Arial" pitchFamily="34" charset="0"/>
              </a:rPr>
              <a:t>bantuan sosial sebagai stimulan kepada masyarakat yang menyelenggarakan kesejahteraan sosial;</a:t>
            </a:r>
            <a:endParaRPr lang="en-US" dirty="0">
              <a:latin typeface="Arial" pitchFamily="34" charset="0"/>
              <a:cs typeface="Arial" pitchFamily="34" charset="0"/>
            </a:endParaRPr>
          </a:p>
          <a:p>
            <a:pPr marL="342900" indent="-342900" algn="just">
              <a:buAutoNum type="alphaLcPeriod" startAt="2"/>
            </a:pPr>
            <a:r>
              <a:rPr lang="id-ID" dirty="0">
                <a:latin typeface="Arial" pitchFamily="34" charset="0"/>
                <a:cs typeface="Arial" pitchFamily="34" charset="0"/>
              </a:rPr>
              <a:t>memelihara taman makam pahlawan; dan</a:t>
            </a:r>
            <a:r>
              <a:rPr lang="en-US" dirty="0">
                <a:latin typeface="Arial" pitchFamily="34" charset="0"/>
                <a:cs typeface="Arial" pitchFamily="34" charset="0"/>
              </a:rPr>
              <a:t> </a:t>
            </a:r>
          </a:p>
          <a:p>
            <a:pPr marL="342900" indent="-342900" algn="just">
              <a:buAutoNum type="alphaLcPeriod" startAt="2"/>
            </a:pPr>
            <a:r>
              <a:rPr lang="id-ID" dirty="0">
                <a:latin typeface="Arial" pitchFamily="34" charset="0"/>
                <a:cs typeface="Arial" pitchFamily="34" charset="0"/>
              </a:rPr>
              <a:t>melestarikan nilai kepahlawanan, keperintisan, dan kesetiakawanan sosial</a:t>
            </a:r>
          </a:p>
        </p:txBody>
      </p:sp>
    </p:spTree>
    <p:extLst>
      <p:ext uri="{BB962C8B-B14F-4D97-AF65-F5344CB8AC3E}">
        <p14:creationId xmlns:p14="http://schemas.microsoft.com/office/powerpoint/2010/main" val="6333711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2285</TotalTime>
  <Words>2672</Words>
  <Application>Microsoft Office PowerPoint</Application>
  <PresentationFormat>On-screen Show (4:3)</PresentationFormat>
  <Paragraphs>438</Paragraphs>
  <Slides>34</Slides>
  <Notes>0</Notes>
  <HiddenSlides>0</HiddenSlides>
  <MMClips>0</MMClips>
  <ScaleCrop>false</ScaleCrop>
  <HeadingPairs>
    <vt:vector size="4" baseType="variant">
      <vt:variant>
        <vt:lpstr>Theme</vt:lpstr>
      </vt:variant>
      <vt:variant>
        <vt:i4>3</vt:i4>
      </vt:variant>
      <vt:variant>
        <vt:lpstr>Slide Titles</vt:lpstr>
      </vt:variant>
      <vt:variant>
        <vt:i4>34</vt:i4>
      </vt:variant>
    </vt:vector>
  </HeadingPairs>
  <TitlesOfParts>
    <vt:vector size="37" baseType="lpstr">
      <vt:lpstr>Office Theme</vt:lpstr>
      <vt:lpstr>1_Office Theme</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JUDUL</vt:lpstr>
      <vt:lpstr>BAB I  Pendahuluan (1)</vt:lpstr>
      <vt:lpstr>BAB I  Pendahuluan (2)</vt:lpstr>
      <vt:lpstr>BAB II  Kajian Teoritis dan Praktis Empiris</vt:lpstr>
      <vt:lpstr>PowerPoint Presentation</vt:lpstr>
      <vt:lpstr>PowerPoint Presentation</vt:lpstr>
      <vt:lpstr>BAB IV Landasan Filosofis, Sosiologis dan Yuridis</vt:lpstr>
      <vt:lpstr>BAB V Jangkauan, Arah Pengaturan, dan  Ruang Lingkup Materi Muatan Peraturan Daerah</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154</cp:revision>
  <cp:lastPrinted>2021-11-01T16:44:52Z</cp:lastPrinted>
  <dcterms:created xsi:type="dcterms:W3CDTF">2021-02-17T13:39:09Z</dcterms:created>
  <dcterms:modified xsi:type="dcterms:W3CDTF">2023-12-07T08:09:47Z</dcterms:modified>
</cp:coreProperties>
</file>